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2"/>
  </p:handoutMasterIdLst>
  <p:sldIdLst>
    <p:sldId id="256" r:id="rId2"/>
    <p:sldId id="258" r:id="rId3"/>
    <p:sldId id="280" r:id="rId4"/>
    <p:sldId id="282" r:id="rId5"/>
    <p:sldId id="285" r:id="rId6"/>
    <p:sldId id="294" r:id="rId7"/>
    <p:sldId id="284" r:id="rId8"/>
    <p:sldId id="295" r:id="rId9"/>
    <p:sldId id="296" r:id="rId10"/>
    <p:sldId id="297" r:id="rId11"/>
    <p:sldId id="287" r:id="rId12"/>
    <p:sldId id="286" r:id="rId13"/>
    <p:sldId id="289" r:id="rId14"/>
    <p:sldId id="290" r:id="rId15"/>
    <p:sldId id="288" r:id="rId16"/>
    <p:sldId id="292" r:id="rId17"/>
    <p:sldId id="293" r:id="rId18"/>
    <p:sldId id="291" r:id="rId19"/>
    <p:sldId id="269" r:id="rId20"/>
    <p:sldId id="298" r:id="rId21"/>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F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728" autoAdjust="0"/>
  </p:normalViewPr>
  <p:slideViewPr>
    <p:cSldViewPr>
      <p:cViewPr>
        <p:scale>
          <a:sx n="100" d="100"/>
          <a:sy n="100" d="100"/>
        </p:scale>
        <p:origin x="-276" y="-192"/>
      </p:cViewPr>
      <p:guideLst>
        <p:guide orient="horz" pos="2160"/>
        <p:guide pos="2880"/>
      </p:guideLst>
    </p:cSldViewPr>
  </p:slideViewPr>
  <p:outlineViewPr>
    <p:cViewPr>
      <p:scale>
        <a:sx n="33" d="100"/>
        <a:sy n="33" d="100"/>
      </p:scale>
      <p:origin x="54" y="45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098F5F4-C07A-43C6-8C32-F9F94F2E8C3D}" type="datetimeFigureOut">
              <a:rPr lang="es-ES" smtClean="0"/>
              <a:t>31/05/2017</a:t>
            </a:fld>
            <a:endParaRPr lang="es-ES"/>
          </a:p>
        </p:txBody>
      </p:sp>
      <p:sp>
        <p:nvSpPr>
          <p:cNvPr id="4" name="3 Marcador de pie de página"/>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264953D-74BE-40EB-B73D-F9C9485D1E02}" type="slidenum">
              <a:rPr lang="es-ES" smtClean="0"/>
              <a:t>‹Nº›</a:t>
            </a:fld>
            <a:endParaRPr lang="es-ES"/>
          </a:p>
        </p:txBody>
      </p:sp>
    </p:spTree>
    <p:extLst>
      <p:ext uri="{BB962C8B-B14F-4D97-AF65-F5344CB8AC3E}">
        <p14:creationId xmlns:p14="http://schemas.microsoft.com/office/powerpoint/2010/main" val="42472164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EE2A4761-E018-45DA-B308-221C03C911E8}" type="datetimeFigureOut">
              <a:rPr lang="es-ES" smtClean="0"/>
              <a:t>31/05/2017</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D595EC61-2DA0-4C5F-BC46-F150BB2159FD}"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E2A4761-E018-45DA-B308-221C03C911E8}" type="datetimeFigureOut">
              <a:rPr lang="es-ES" smtClean="0"/>
              <a:t>31/05/2017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595EC61-2DA0-4C5F-BC46-F150BB2159F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E2A4761-E018-45DA-B308-221C03C911E8}" type="datetimeFigureOut">
              <a:rPr lang="es-ES" smtClean="0"/>
              <a:t>31/05/2017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595EC61-2DA0-4C5F-BC46-F150BB2159F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E2A4761-E018-45DA-B308-221C03C911E8}" type="datetimeFigureOut">
              <a:rPr lang="es-ES" smtClean="0"/>
              <a:t>31/05/2017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595EC61-2DA0-4C5F-BC46-F150BB2159FD}"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EE2A4761-E018-45DA-B308-221C03C911E8}" type="datetimeFigureOut">
              <a:rPr lang="es-ES" smtClean="0"/>
              <a:t>31/05/2017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595EC61-2DA0-4C5F-BC46-F150BB2159FD}"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E2A4761-E018-45DA-B308-221C03C911E8}" type="datetimeFigureOut">
              <a:rPr lang="es-ES" smtClean="0"/>
              <a:t>31/05/2017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595EC61-2DA0-4C5F-BC46-F150BB2159FD}"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E2A4761-E018-45DA-B308-221C03C911E8}" type="datetimeFigureOut">
              <a:rPr lang="es-ES" smtClean="0"/>
              <a:t>31/05/2017</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D595EC61-2DA0-4C5F-BC46-F150BB2159FD}"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EE2A4761-E018-45DA-B308-221C03C911E8}" type="datetimeFigureOut">
              <a:rPr lang="es-ES" smtClean="0"/>
              <a:t>31/05/2017</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D595EC61-2DA0-4C5F-BC46-F150BB2159FD}"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E2A4761-E018-45DA-B308-221C03C911E8}" type="datetimeFigureOut">
              <a:rPr lang="es-ES" smtClean="0"/>
              <a:t>31/05/2017</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D595EC61-2DA0-4C5F-BC46-F150BB2159F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EE2A4761-E018-45DA-B308-221C03C911E8}" type="datetimeFigureOut">
              <a:rPr lang="es-ES" smtClean="0"/>
              <a:t>31/05/2017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595EC61-2DA0-4C5F-BC46-F150BB2159FD}"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EE2A4761-E018-45DA-B308-221C03C911E8}" type="datetimeFigureOut">
              <a:rPr lang="es-ES" smtClean="0"/>
              <a:t>31/05/2017</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D595EC61-2DA0-4C5F-BC46-F150BB2159FD}"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E2A4761-E018-45DA-B308-221C03C911E8}" type="datetimeFigureOut">
              <a:rPr lang="es-ES" smtClean="0"/>
              <a:t>31/05/2017</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95EC61-2DA0-4C5F-BC46-F150BB2159FD}"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gif"/></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11.emf"/><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204864"/>
            <a:ext cx="9144000" cy="1829761"/>
          </a:xfrm>
        </p:spPr>
        <p:txBody>
          <a:bodyPr>
            <a:noAutofit/>
          </a:bodyPr>
          <a:lstStyle/>
          <a:p>
            <a:pPr algn="ctr"/>
            <a:r>
              <a:rPr lang="es-ES" sz="3600" dirty="0" smtClean="0">
                <a:solidFill>
                  <a:srgbClr val="0070C0"/>
                </a:solidFill>
                <a:effectLst/>
                <a:latin typeface="Arial Black" panose="020B0A04020102020204" pitchFamily="34" charset="0"/>
              </a:rPr>
              <a:t>MEDIDAS CONTEMPLADAS EN LA ESTRATEGIA DE LA </a:t>
            </a:r>
            <a:br>
              <a:rPr lang="es-ES" sz="3600" dirty="0" smtClean="0">
                <a:solidFill>
                  <a:srgbClr val="0070C0"/>
                </a:solidFill>
                <a:effectLst/>
                <a:latin typeface="Arial Black" panose="020B0A04020102020204" pitchFamily="34" charset="0"/>
              </a:rPr>
            </a:br>
            <a:r>
              <a:rPr lang="es-ES" sz="3600" dirty="0" smtClean="0">
                <a:solidFill>
                  <a:srgbClr val="0070C0"/>
                </a:solidFill>
                <a:effectLst/>
                <a:latin typeface="Arial Black" panose="020B0A04020102020204" pitchFamily="34" charset="0"/>
              </a:rPr>
              <a:t>SIERRA OESTE DE MADRID </a:t>
            </a:r>
            <a:br>
              <a:rPr lang="es-ES" sz="3600" dirty="0" smtClean="0">
                <a:solidFill>
                  <a:srgbClr val="0070C0"/>
                </a:solidFill>
                <a:effectLst/>
                <a:latin typeface="Arial Black" panose="020B0A04020102020204" pitchFamily="34" charset="0"/>
              </a:rPr>
            </a:br>
            <a:r>
              <a:rPr lang="es-ES" sz="3600" dirty="0" smtClean="0">
                <a:solidFill>
                  <a:srgbClr val="0070C0"/>
                </a:solidFill>
                <a:effectLst/>
                <a:latin typeface="Arial Black" panose="020B0A04020102020204" pitchFamily="34" charset="0"/>
              </a:rPr>
              <a:t>2014-2020</a:t>
            </a:r>
            <a:endParaRPr lang="es-ES" sz="3600" dirty="0">
              <a:solidFill>
                <a:srgbClr val="0070C0"/>
              </a:solidFill>
              <a:effectLst/>
              <a:latin typeface="Arial Black" panose="020B0A04020102020204" pitchFamily="34" charset="0"/>
            </a:endParaRPr>
          </a:p>
        </p:txBody>
      </p:sp>
      <p:sp>
        <p:nvSpPr>
          <p:cNvPr id="3" name="2 Subtítulo"/>
          <p:cNvSpPr>
            <a:spLocks noGrp="1"/>
          </p:cNvSpPr>
          <p:nvPr>
            <p:ph type="subTitle" idx="1"/>
          </p:nvPr>
        </p:nvSpPr>
        <p:spPr>
          <a:xfrm>
            <a:off x="539552" y="-1229"/>
            <a:ext cx="7772400" cy="1199704"/>
          </a:xfrm>
        </p:spPr>
        <p:txBody>
          <a:bodyPr/>
          <a:lstStyle/>
          <a:p>
            <a:pPr algn="l"/>
            <a:r>
              <a:rPr lang="es-ES" dirty="0" smtClean="0"/>
              <a:t>          </a:t>
            </a:r>
            <a:endParaRPr lang="es-ES"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4216688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83976"/>
          </a:xfrm>
        </p:spPr>
        <p:txBody>
          <a:bodyPr>
            <a:normAutofit fontScale="85000" lnSpcReduction="10000"/>
          </a:bodyPr>
          <a:lstStyle/>
          <a:p>
            <a:pPr marL="0" lvl="0" indent="0">
              <a:lnSpc>
                <a:spcPct val="115000"/>
              </a:lnSpc>
              <a:spcAft>
                <a:spcPts val="1000"/>
              </a:spcAft>
              <a:buNone/>
            </a:pPr>
            <a:r>
              <a:rPr lang="es-ES" sz="2800" b="1" u="sng" dirty="0" smtClean="0">
                <a:latin typeface="Calibri"/>
                <a:ea typeface="Calibri"/>
                <a:cs typeface="Times New Roman"/>
              </a:rPr>
              <a:t>M03.- DESARROLLO DE EMPRESAS EN LA COMARCA.</a:t>
            </a:r>
          </a:p>
          <a:p>
            <a:pPr marL="228600">
              <a:lnSpc>
                <a:spcPct val="115000"/>
              </a:lnSpc>
              <a:spcAft>
                <a:spcPts val="1000"/>
              </a:spcAft>
            </a:pPr>
            <a:r>
              <a:rPr lang="es-ES" sz="2800" dirty="0" smtClean="0">
                <a:latin typeface="Calibri"/>
                <a:ea typeface="Calibri"/>
                <a:cs typeface="Times New Roman"/>
              </a:rPr>
              <a:t>Intensidad de la Ayuda.</a:t>
            </a:r>
          </a:p>
          <a:p>
            <a:pPr marL="342900" indent="-342900">
              <a:lnSpc>
                <a:spcPct val="115000"/>
              </a:lnSpc>
              <a:spcAft>
                <a:spcPts val="1000"/>
              </a:spcAft>
            </a:pPr>
            <a:r>
              <a:rPr lang="es-ES" sz="2000" b="1" dirty="0" smtClean="0">
                <a:latin typeface="Calibri"/>
                <a:ea typeface="Calibri"/>
                <a:cs typeface="Times New Roman"/>
              </a:rPr>
              <a:t>36 </a:t>
            </a:r>
            <a:r>
              <a:rPr lang="es-ES" sz="2000" b="1" dirty="0">
                <a:latin typeface="Calibri"/>
                <a:ea typeface="Calibri"/>
                <a:cs typeface="Times New Roman"/>
              </a:rPr>
              <a:t>% del total </a:t>
            </a:r>
            <a:r>
              <a:rPr lang="es-ES" sz="2000" dirty="0">
                <a:latin typeface="Calibri"/>
                <a:ea typeface="Calibri"/>
                <a:cs typeface="Times New Roman"/>
              </a:rPr>
              <a:t>de la Inversión subvencionable. </a:t>
            </a:r>
          </a:p>
          <a:p>
            <a:pPr marL="342900" indent="-342900">
              <a:lnSpc>
                <a:spcPct val="115000"/>
              </a:lnSpc>
              <a:spcAft>
                <a:spcPts val="1000"/>
              </a:spcAft>
            </a:pPr>
            <a:r>
              <a:rPr lang="es-ES" sz="2000" dirty="0" smtClean="0">
                <a:latin typeface="Calibri"/>
                <a:ea typeface="Calibri"/>
                <a:cs typeface="Times New Roman"/>
              </a:rPr>
              <a:t>Este </a:t>
            </a:r>
            <a:r>
              <a:rPr lang="es-ES" sz="2000" dirty="0">
                <a:latin typeface="Calibri"/>
                <a:ea typeface="Calibri"/>
                <a:cs typeface="Times New Roman"/>
              </a:rPr>
              <a:t>porcentaje de ayuda se incrementara siguiendo la siguiente escala:</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ser socio de ADI Sierra Oeste de Madrid: 1% adicional.</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menos de 1.500 Habitantes: 3 %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entre 1.501 y 3.000 Habitantes: 2 %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3.001 o más habitantes: 1% adicional más.</a:t>
            </a:r>
          </a:p>
          <a:p>
            <a:pPr marL="342900" indent="-342900">
              <a:lnSpc>
                <a:spcPct val="115000"/>
              </a:lnSpc>
              <a:spcAft>
                <a:spcPts val="1000"/>
              </a:spcAft>
            </a:pPr>
            <a:r>
              <a:rPr lang="es-ES" sz="2000" dirty="0" smtClean="0">
                <a:latin typeface="Calibri"/>
                <a:ea typeface="Calibri"/>
                <a:cs typeface="Times New Roman"/>
              </a:rPr>
              <a:t>Intensidad </a:t>
            </a:r>
            <a:r>
              <a:rPr lang="es-ES" sz="2000" dirty="0">
                <a:latin typeface="Calibri"/>
                <a:ea typeface="Calibri"/>
                <a:cs typeface="Times New Roman"/>
              </a:rPr>
              <a:t>máxima </a:t>
            </a:r>
            <a:r>
              <a:rPr lang="es-ES" sz="2000" b="1" dirty="0">
                <a:latin typeface="Calibri"/>
                <a:ea typeface="Calibri"/>
                <a:cs typeface="Times New Roman"/>
              </a:rPr>
              <a:t>40 %.</a:t>
            </a:r>
          </a:p>
          <a:p>
            <a:pPr marL="342900" indent="-342900">
              <a:lnSpc>
                <a:spcPct val="115000"/>
              </a:lnSpc>
              <a:spcAft>
                <a:spcPts val="1000"/>
              </a:spcAft>
            </a:pPr>
            <a:r>
              <a:rPr lang="es-ES" sz="2000" dirty="0" smtClean="0">
                <a:latin typeface="Calibri"/>
                <a:ea typeface="Calibri"/>
                <a:cs typeface="Times New Roman"/>
              </a:rPr>
              <a:t>Máximo </a:t>
            </a:r>
            <a:r>
              <a:rPr lang="es-ES" sz="2000" dirty="0">
                <a:latin typeface="Calibri"/>
                <a:ea typeface="Calibri"/>
                <a:cs typeface="Times New Roman"/>
              </a:rPr>
              <a:t>de ayuda: </a:t>
            </a:r>
            <a:r>
              <a:rPr lang="es-ES" sz="2000" b="1" dirty="0">
                <a:latin typeface="Calibri"/>
                <a:ea typeface="Calibri"/>
                <a:cs typeface="Times New Roman"/>
              </a:rPr>
              <a:t>200.000 € por </a:t>
            </a:r>
            <a:r>
              <a:rPr lang="es-ES" sz="2000" b="1" dirty="0" smtClean="0">
                <a:latin typeface="Calibri"/>
                <a:ea typeface="Calibri"/>
                <a:cs typeface="Times New Roman"/>
              </a:rPr>
              <a:t>proyecto</a:t>
            </a:r>
            <a:r>
              <a:rPr lang="es-ES" sz="2000" dirty="0" smtClean="0">
                <a:latin typeface="Calibri"/>
                <a:ea typeface="Calibri"/>
                <a:cs typeface="Times New Roman"/>
              </a:rPr>
              <a:t>.</a:t>
            </a:r>
            <a:endParaRPr lang="es-ES" sz="2000" dirty="0">
              <a:latin typeface="Calibri"/>
              <a:ea typeface="Calibri"/>
              <a:cs typeface="Times New Roman"/>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3944488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5116024"/>
          </a:xfrm>
        </p:spPr>
        <p:txBody>
          <a:bodyPr>
            <a:normAutofit fontScale="40000" lnSpcReduction="20000"/>
          </a:bodyPr>
          <a:lstStyle/>
          <a:p>
            <a:pPr marL="0" lvl="0" indent="0" algn="just">
              <a:lnSpc>
                <a:spcPct val="115000"/>
              </a:lnSpc>
              <a:spcAft>
                <a:spcPts val="1000"/>
              </a:spcAft>
              <a:buNone/>
            </a:pPr>
            <a:r>
              <a:rPr lang="es-ES" sz="5100" b="1" u="sng" dirty="0" smtClean="0">
                <a:latin typeface="Calibri"/>
                <a:ea typeface="Calibri"/>
                <a:cs typeface="Times New Roman"/>
              </a:rPr>
              <a:t>M04.- </a:t>
            </a:r>
            <a:r>
              <a:rPr lang="es-ES_tradnl" sz="5100" b="1" u="sng" dirty="0">
                <a:latin typeface="Calibri"/>
                <a:ea typeface="Calibri"/>
                <a:cs typeface="Times New Roman"/>
              </a:rPr>
              <a:t>DESARROLLO DE EMPRESAS TURÍSTICAS EN LA COMARCA</a:t>
            </a:r>
            <a:r>
              <a:rPr lang="es-ES_tradnl" sz="5100" b="1" u="sng" dirty="0" smtClean="0">
                <a:latin typeface="Calibri"/>
                <a:ea typeface="Calibri"/>
                <a:cs typeface="Times New Roman"/>
              </a:rPr>
              <a:t>.</a:t>
            </a:r>
          </a:p>
          <a:p>
            <a:pPr marL="0" lvl="0" indent="0" algn="just">
              <a:lnSpc>
                <a:spcPct val="115000"/>
              </a:lnSpc>
              <a:spcAft>
                <a:spcPts val="1000"/>
              </a:spcAft>
              <a:buNone/>
            </a:pPr>
            <a:r>
              <a:rPr lang="es-ES" sz="4500" b="1" u="sng" dirty="0" smtClean="0">
                <a:latin typeface="Calibri"/>
                <a:ea typeface="Calibri"/>
                <a:cs typeface="Times New Roman"/>
              </a:rPr>
              <a:t>Beneficiario</a:t>
            </a:r>
            <a:r>
              <a:rPr lang="es-ES" sz="4500" dirty="0" smtClean="0">
                <a:latin typeface="Calibri"/>
                <a:ea typeface="Calibri"/>
                <a:cs typeface="Times New Roman"/>
              </a:rPr>
              <a:t>: Personas Físicas y Microempresas y Pequeñas Empresas hasta 50 trabajadores.</a:t>
            </a:r>
          </a:p>
          <a:p>
            <a:pPr marL="228600">
              <a:lnSpc>
                <a:spcPct val="115000"/>
              </a:lnSpc>
              <a:spcAft>
                <a:spcPts val="1000"/>
              </a:spcAft>
            </a:pPr>
            <a:r>
              <a:rPr lang="es-ES" sz="4500" u="sng" dirty="0" smtClean="0">
                <a:latin typeface="Calibri"/>
                <a:ea typeface="Calibri"/>
                <a:cs typeface="Times New Roman"/>
              </a:rPr>
              <a:t>Tipología</a:t>
            </a:r>
            <a:r>
              <a:rPr lang="es-ES" sz="4500" dirty="0" smtClean="0">
                <a:latin typeface="Calibri"/>
                <a:ea typeface="Calibri"/>
                <a:cs typeface="Times New Roman"/>
              </a:rPr>
              <a:t>.</a:t>
            </a:r>
          </a:p>
          <a:p>
            <a:pPr marL="950976" lvl="2" indent="-457200" algn="just">
              <a:lnSpc>
                <a:spcPct val="115000"/>
              </a:lnSpc>
              <a:spcAft>
                <a:spcPts val="1000"/>
              </a:spcAft>
              <a:buBlip>
                <a:blip r:embed="rId2"/>
              </a:buBlip>
            </a:pPr>
            <a:r>
              <a:rPr lang="es-ES" sz="4500" dirty="0" smtClean="0">
                <a:latin typeface="Calibri"/>
                <a:ea typeface="Calibri"/>
                <a:cs typeface="Times New Roman"/>
              </a:rPr>
              <a:t>4.1</a:t>
            </a:r>
            <a:r>
              <a:rPr lang="es-ES" sz="4500" dirty="0">
                <a:latin typeface="Calibri"/>
                <a:ea typeface="Calibri"/>
                <a:cs typeface="Times New Roman"/>
              </a:rPr>
              <a:t>.</a:t>
            </a:r>
            <a:r>
              <a:rPr lang="es-ES" sz="4500" dirty="0" smtClean="0">
                <a:latin typeface="Calibri"/>
                <a:ea typeface="Calibri"/>
                <a:cs typeface="Times New Roman"/>
              </a:rPr>
              <a:t>- Apoyo </a:t>
            </a:r>
            <a:r>
              <a:rPr lang="es-ES" sz="4500" dirty="0">
                <a:latin typeface="Calibri"/>
                <a:ea typeface="Calibri"/>
                <a:cs typeface="Times New Roman"/>
              </a:rPr>
              <a:t>a las iniciativas de creación de alojamientos turísticos en el medio rural</a:t>
            </a:r>
            <a:r>
              <a:rPr lang="es-ES" sz="3600" dirty="0" smtClean="0">
                <a:latin typeface="Calibri"/>
                <a:ea typeface="Calibri"/>
                <a:cs typeface="Times New Roman"/>
              </a:rPr>
              <a:t>.</a:t>
            </a:r>
          </a:p>
          <a:p>
            <a:pPr marL="950976" lvl="2" indent="-457200" algn="just">
              <a:lnSpc>
                <a:spcPct val="115000"/>
              </a:lnSpc>
              <a:spcAft>
                <a:spcPts val="1000"/>
              </a:spcAft>
              <a:buBlip>
                <a:blip r:embed="rId2"/>
              </a:buBlip>
            </a:pPr>
            <a:r>
              <a:rPr lang="es-ES" sz="4500" dirty="0">
                <a:latin typeface="Calibri"/>
                <a:ea typeface="Calibri"/>
                <a:cs typeface="Times New Roman"/>
              </a:rPr>
              <a:t>4.2.- Apoyo a proyectos de ampliación, mejora y/o ampliación de los alojamientos </a:t>
            </a:r>
            <a:r>
              <a:rPr lang="es-ES" sz="4500" dirty="0" smtClean="0">
                <a:latin typeface="Calibri"/>
                <a:ea typeface="Calibri"/>
                <a:cs typeface="Times New Roman"/>
              </a:rPr>
              <a:t>turísticos</a:t>
            </a:r>
            <a:r>
              <a:rPr lang="es-ES" sz="3600" dirty="0" smtClean="0">
                <a:latin typeface="Calibri"/>
                <a:ea typeface="Calibri"/>
                <a:cs typeface="Times New Roman"/>
              </a:rPr>
              <a:t>.</a:t>
            </a:r>
          </a:p>
          <a:p>
            <a:pPr marL="950976" lvl="2" indent="-457200" algn="just">
              <a:lnSpc>
                <a:spcPct val="115000"/>
              </a:lnSpc>
              <a:spcAft>
                <a:spcPts val="1000"/>
              </a:spcAft>
              <a:buBlip>
                <a:blip r:embed="rId2"/>
              </a:buBlip>
            </a:pPr>
            <a:r>
              <a:rPr lang="es-ES" sz="4500" dirty="0" smtClean="0">
                <a:latin typeface="Calibri"/>
                <a:ea typeface="Calibri"/>
                <a:cs typeface="Times New Roman"/>
              </a:rPr>
              <a:t>4.3</a:t>
            </a:r>
            <a:r>
              <a:rPr lang="es-ES" sz="4500" dirty="0">
                <a:latin typeface="Calibri"/>
                <a:ea typeface="Calibri"/>
                <a:cs typeface="Times New Roman"/>
              </a:rPr>
              <a:t>.- Apoyo a la creación de nuevos establecimientos de restauración de calidad en la Sierra </a:t>
            </a:r>
            <a:r>
              <a:rPr lang="es-ES" sz="4500" dirty="0" smtClean="0">
                <a:latin typeface="Calibri"/>
                <a:ea typeface="Calibri"/>
                <a:cs typeface="Times New Roman"/>
              </a:rPr>
              <a:t>Oeste</a:t>
            </a:r>
            <a:r>
              <a:rPr lang="es-ES" sz="3600" dirty="0" smtClean="0">
                <a:latin typeface="Calibri"/>
                <a:ea typeface="Calibri"/>
                <a:cs typeface="Times New Roman"/>
              </a:rPr>
              <a:t>.</a:t>
            </a:r>
          </a:p>
          <a:p>
            <a:pPr marL="950976" lvl="2" indent="-457200" algn="just">
              <a:lnSpc>
                <a:spcPct val="115000"/>
              </a:lnSpc>
              <a:spcAft>
                <a:spcPts val="1000"/>
              </a:spcAft>
              <a:buBlip>
                <a:blip r:embed="rId2"/>
              </a:buBlip>
            </a:pPr>
            <a:r>
              <a:rPr lang="es-ES" sz="4500" dirty="0">
                <a:latin typeface="Calibri"/>
                <a:ea typeface="Calibri"/>
                <a:cs typeface="Times New Roman"/>
              </a:rPr>
              <a:t>4.4.- Ampliación y mejora de establecimientos de </a:t>
            </a:r>
            <a:r>
              <a:rPr lang="es-ES" sz="4500" dirty="0" smtClean="0">
                <a:latin typeface="Calibri"/>
                <a:ea typeface="Calibri"/>
                <a:cs typeface="Times New Roman"/>
              </a:rPr>
              <a:t>restauración</a:t>
            </a:r>
            <a:r>
              <a:rPr lang="es-ES" sz="3600" dirty="0" smtClean="0">
                <a:latin typeface="Calibri"/>
                <a:ea typeface="Calibri"/>
                <a:cs typeface="Times New Roman"/>
              </a:rPr>
              <a:t>.</a:t>
            </a:r>
          </a:p>
          <a:p>
            <a:pPr marL="950976" lvl="2" indent="-457200" algn="just">
              <a:lnSpc>
                <a:spcPct val="115000"/>
              </a:lnSpc>
              <a:spcAft>
                <a:spcPts val="1000"/>
              </a:spcAft>
              <a:buBlip>
                <a:blip r:embed="rId2"/>
              </a:buBlip>
            </a:pPr>
            <a:r>
              <a:rPr lang="es-ES" sz="4500" dirty="0">
                <a:latin typeface="Calibri"/>
                <a:ea typeface="Calibri"/>
                <a:cs typeface="Times New Roman"/>
              </a:rPr>
              <a:t>4.5.- Creación, ampliación o mejora de empresas de turismo </a:t>
            </a:r>
            <a:r>
              <a:rPr lang="es-ES" sz="4500" dirty="0" smtClean="0">
                <a:latin typeface="Calibri"/>
                <a:ea typeface="Calibri"/>
                <a:cs typeface="Times New Roman"/>
              </a:rPr>
              <a:t>activo</a:t>
            </a:r>
            <a:r>
              <a:rPr lang="es-ES" sz="3600" dirty="0" smtClean="0">
                <a:latin typeface="Calibri"/>
                <a:ea typeface="Calibri"/>
                <a:cs typeface="Times New Roman"/>
              </a:rPr>
              <a:t>.</a:t>
            </a: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450186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83976"/>
          </a:xfrm>
        </p:spPr>
        <p:txBody>
          <a:bodyPr>
            <a:normAutofit fontScale="85000" lnSpcReduction="20000"/>
          </a:bodyPr>
          <a:lstStyle/>
          <a:p>
            <a:pPr marL="0" lvl="0" indent="0">
              <a:lnSpc>
                <a:spcPct val="115000"/>
              </a:lnSpc>
              <a:spcAft>
                <a:spcPts val="1000"/>
              </a:spcAft>
              <a:buNone/>
            </a:pPr>
            <a:r>
              <a:rPr lang="es-ES" sz="2800" b="1" u="sng" dirty="0" smtClean="0">
                <a:latin typeface="Calibri"/>
                <a:ea typeface="Calibri"/>
                <a:cs typeface="Times New Roman"/>
              </a:rPr>
              <a:t>M04.- </a:t>
            </a:r>
            <a:r>
              <a:rPr lang="es-ES_tradnl" sz="2800" b="1" u="sng" dirty="0">
                <a:latin typeface="Calibri"/>
                <a:ea typeface="Calibri"/>
                <a:cs typeface="Times New Roman"/>
              </a:rPr>
              <a:t>DESARROLLO DE EMPRESAS TURÍSTICAS EN LA COMARCA</a:t>
            </a:r>
            <a:r>
              <a:rPr lang="es-ES_tradnl" sz="2800" b="1" u="sng" dirty="0" smtClean="0">
                <a:latin typeface="Calibri"/>
                <a:ea typeface="Calibri"/>
                <a:cs typeface="Times New Roman"/>
              </a:rPr>
              <a:t>.</a:t>
            </a:r>
          </a:p>
          <a:p>
            <a:pPr marL="0" lvl="0" indent="0">
              <a:lnSpc>
                <a:spcPct val="115000"/>
              </a:lnSpc>
              <a:spcAft>
                <a:spcPts val="1000"/>
              </a:spcAft>
              <a:buNone/>
            </a:pPr>
            <a:r>
              <a:rPr lang="es-ES" sz="2800" dirty="0" smtClean="0">
                <a:latin typeface="Calibri"/>
                <a:ea typeface="Calibri"/>
                <a:cs typeface="Times New Roman"/>
              </a:rPr>
              <a:t>Intensidad de la Ayuda.</a:t>
            </a:r>
          </a:p>
          <a:p>
            <a:pPr marL="342900" indent="-342900">
              <a:lnSpc>
                <a:spcPct val="115000"/>
              </a:lnSpc>
              <a:spcAft>
                <a:spcPts val="1000"/>
              </a:spcAft>
            </a:pPr>
            <a:r>
              <a:rPr lang="es-ES" sz="2000" b="1" dirty="0" smtClean="0">
                <a:latin typeface="Calibri"/>
                <a:ea typeface="Calibri"/>
                <a:cs typeface="Times New Roman"/>
              </a:rPr>
              <a:t>36 </a:t>
            </a:r>
            <a:r>
              <a:rPr lang="es-ES" sz="2000" b="1" dirty="0">
                <a:latin typeface="Calibri"/>
                <a:ea typeface="Calibri"/>
                <a:cs typeface="Times New Roman"/>
              </a:rPr>
              <a:t>% del total </a:t>
            </a:r>
            <a:r>
              <a:rPr lang="es-ES" sz="2000" dirty="0">
                <a:latin typeface="Calibri"/>
                <a:ea typeface="Calibri"/>
                <a:cs typeface="Times New Roman"/>
              </a:rPr>
              <a:t>de la Inversión subvencionable. </a:t>
            </a:r>
          </a:p>
          <a:p>
            <a:pPr marL="342900" indent="-342900">
              <a:lnSpc>
                <a:spcPct val="115000"/>
              </a:lnSpc>
              <a:spcAft>
                <a:spcPts val="1000"/>
              </a:spcAft>
            </a:pPr>
            <a:r>
              <a:rPr lang="es-ES" sz="2000" dirty="0" smtClean="0">
                <a:latin typeface="Calibri"/>
                <a:ea typeface="Calibri"/>
                <a:cs typeface="Times New Roman"/>
              </a:rPr>
              <a:t>Este </a:t>
            </a:r>
            <a:r>
              <a:rPr lang="es-ES" sz="2000" dirty="0">
                <a:latin typeface="Calibri"/>
                <a:ea typeface="Calibri"/>
                <a:cs typeface="Times New Roman"/>
              </a:rPr>
              <a:t>porcentaje de ayuda se incrementara siguiendo la siguiente escala:</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ser socio de ADI Sierra Oeste de Madrid: 1% adicional.</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menos de 1.500 Habitantes: 3 %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entre 1.501 y 3.000 Habitantes: 2 %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3.001 o más habitantes: 1% adicional más.</a:t>
            </a:r>
          </a:p>
          <a:p>
            <a:pPr marL="342900" indent="-342900">
              <a:lnSpc>
                <a:spcPct val="115000"/>
              </a:lnSpc>
              <a:spcAft>
                <a:spcPts val="1000"/>
              </a:spcAft>
            </a:pPr>
            <a:r>
              <a:rPr lang="es-ES" sz="2000" dirty="0" smtClean="0">
                <a:latin typeface="Calibri"/>
                <a:ea typeface="Calibri"/>
                <a:cs typeface="Times New Roman"/>
              </a:rPr>
              <a:t>Intensidad </a:t>
            </a:r>
            <a:r>
              <a:rPr lang="es-ES" sz="2000" dirty="0">
                <a:latin typeface="Calibri"/>
                <a:ea typeface="Calibri"/>
                <a:cs typeface="Times New Roman"/>
              </a:rPr>
              <a:t>máxima </a:t>
            </a:r>
            <a:r>
              <a:rPr lang="es-ES" sz="2000" b="1" dirty="0">
                <a:latin typeface="Calibri"/>
                <a:ea typeface="Calibri"/>
                <a:cs typeface="Times New Roman"/>
              </a:rPr>
              <a:t>40 %.</a:t>
            </a:r>
          </a:p>
          <a:p>
            <a:pPr marL="342900" indent="-342900">
              <a:lnSpc>
                <a:spcPct val="115000"/>
              </a:lnSpc>
              <a:spcAft>
                <a:spcPts val="1000"/>
              </a:spcAft>
            </a:pPr>
            <a:r>
              <a:rPr lang="es-ES" sz="2000" dirty="0" smtClean="0">
                <a:latin typeface="Calibri"/>
                <a:ea typeface="Calibri"/>
                <a:cs typeface="Times New Roman"/>
              </a:rPr>
              <a:t>Máximo </a:t>
            </a:r>
            <a:r>
              <a:rPr lang="es-ES" sz="2000" dirty="0">
                <a:latin typeface="Calibri"/>
                <a:ea typeface="Calibri"/>
                <a:cs typeface="Times New Roman"/>
              </a:rPr>
              <a:t>de ayuda: </a:t>
            </a:r>
            <a:r>
              <a:rPr lang="es-ES" sz="2000" b="1" dirty="0">
                <a:latin typeface="Calibri"/>
                <a:ea typeface="Calibri"/>
                <a:cs typeface="Times New Roman"/>
              </a:rPr>
              <a:t>200.000 € por </a:t>
            </a:r>
            <a:r>
              <a:rPr lang="es-ES" sz="2000" b="1" dirty="0" smtClean="0">
                <a:latin typeface="Calibri"/>
                <a:ea typeface="Calibri"/>
                <a:cs typeface="Times New Roman"/>
              </a:rPr>
              <a:t>proyecto</a:t>
            </a:r>
            <a:r>
              <a:rPr lang="es-ES" sz="2000" dirty="0" smtClean="0">
                <a:latin typeface="Calibri"/>
                <a:ea typeface="Calibri"/>
                <a:cs typeface="Times New Roman"/>
              </a:rPr>
              <a:t>.</a:t>
            </a:r>
            <a:endParaRPr lang="es-ES" sz="2000" dirty="0">
              <a:latin typeface="Calibri"/>
              <a:ea typeface="Calibri"/>
              <a:cs typeface="Times New Roman"/>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1381256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5116024"/>
          </a:xfrm>
        </p:spPr>
        <p:txBody>
          <a:bodyPr>
            <a:normAutofit fontScale="40000" lnSpcReduction="20000"/>
          </a:bodyPr>
          <a:lstStyle/>
          <a:p>
            <a:pPr marL="0" lvl="0" indent="0" algn="just">
              <a:lnSpc>
                <a:spcPct val="115000"/>
              </a:lnSpc>
              <a:spcAft>
                <a:spcPts val="1000"/>
              </a:spcAft>
              <a:buNone/>
            </a:pPr>
            <a:r>
              <a:rPr lang="es-ES" sz="5100" b="1" u="sng" dirty="0" smtClean="0">
                <a:latin typeface="Calibri"/>
                <a:ea typeface="Calibri"/>
                <a:cs typeface="Times New Roman"/>
              </a:rPr>
              <a:t>M05.- MEJORA DE SERVICIOS A LA POBLACIÓN Y RENOVACIÓN DE POBLACIONES LOCALES.</a:t>
            </a:r>
          </a:p>
          <a:p>
            <a:pPr marL="228600">
              <a:lnSpc>
                <a:spcPct val="115000"/>
              </a:lnSpc>
              <a:spcAft>
                <a:spcPts val="1000"/>
              </a:spcAft>
            </a:pPr>
            <a:r>
              <a:rPr lang="es-ES" sz="4500" b="1" u="sng" dirty="0" smtClean="0">
                <a:latin typeface="Calibri"/>
                <a:ea typeface="Calibri"/>
                <a:cs typeface="Times New Roman"/>
              </a:rPr>
              <a:t>Beneficiario</a:t>
            </a:r>
            <a:r>
              <a:rPr lang="es-ES" sz="4500" dirty="0" smtClean="0">
                <a:latin typeface="Calibri"/>
                <a:ea typeface="Calibri"/>
                <a:cs typeface="Times New Roman"/>
              </a:rPr>
              <a:t>: Corporaciones Locales y sus Agrupaciones.</a:t>
            </a:r>
          </a:p>
          <a:p>
            <a:pPr marL="228600">
              <a:lnSpc>
                <a:spcPct val="115000"/>
              </a:lnSpc>
              <a:spcAft>
                <a:spcPts val="1000"/>
              </a:spcAft>
            </a:pPr>
            <a:r>
              <a:rPr lang="es-ES" sz="4500" u="sng" dirty="0" smtClean="0">
                <a:latin typeface="Calibri"/>
                <a:ea typeface="Calibri"/>
                <a:cs typeface="Times New Roman"/>
              </a:rPr>
              <a:t>Tipología</a:t>
            </a:r>
            <a:r>
              <a:rPr lang="es-ES" sz="4500" dirty="0" smtClean="0">
                <a:latin typeface="Calibri"/>
                <a:ea typeface="Calibri"/>
                <a:cs typeface="Times New Roman"/>
              </a:rPr>
              <a:t>.</a:t>
            </a:r>
          </a:p>
          <a:p>
            <a:pPr marL="950976" lvl="2" indent="-457200" algn="just">
              <a:lnSpc>
                <a:spcPct val="115000"/>
              </a:lnSpc>
              <a:spcAft>
                <a:spcPts val="1000"/>
              </a:spcAft>
              <a:buBlip>
                <a:blip r:embed="rId2"/>
              </a:buBlip>
            </a:pPr>
            <a:r>
              <a:rPr lang="es-ES" sz="4500" dirty="0">
                <a:latin typeface="Calibri"/>
                <a:ea typeface="Calibri"/>
                <a:cs typeface="Times New Roman"/>
              </a:rPr>
              <a:t> 5</a:t>
            </a:r>
            <a:r>
              <a:rPr lang="es-ES" sz="4500" dirty="0" smtClean="0">
                <a:latin typeface="Calibri"/>
                <a:ea typeface="Calibri"/>
                <a:cs typeface="Times New Roman"/>
              </a:rPr>
              <a:t>.1 </a:t>
            </a:r>
            <a:r>
              <a:rPr lang="es-ES" sz="4500" dirty="0">
                <a:latin typeface="Calibri"/>
                <a:ea typeface="Calibri"/>
                <a:cs typeface="Times New Roman"/>
              </a:rPr>
              <a:t>Creación de servicios públicos que no se presten en los municipios.</a:t>
            </a:r>
          </a:p>
          <a:p>
            <a:pPr marL="950976" lvl="2" indent="-457200" algn="just">
              <a:lnSpc>
                <a:spcPct val="115000"/>
              </a:lnSpc>
              <a:spcAft>
                <a:spcPts val="1000"/>
              </a:spcAft>
              <a:buBlip>
                <a:blip r:embed="rId2"/>
              </a:buBlip>
            </a:pPr>
            <a:r>
              <a:rPr lang="es-ES" sz="4500" dirty="0">
                <a:latin typeface="Calibri"/>
                <a:ea typeface="Calibri"/>
                <a:cs typeface="Times New Roman"/>
              </a:rPr>
              <a:t> 5</a:t>
            </a:r>
            <a:r>
              <a:rPr lang="es-ES" sz="4500" dirty="0" smtClean="0">
                <a:latin typeface="Calibri"/>
                <a:ea typeface="Calibri"/>
                <a:cs typeface="Times New Roman"/>
              </a:rPr>
              <a:t>.2 </a:t>
            </a:r>
            <a:r>
              <a:rPr lang="es-ES" sz="4500" dirty="0">
                <a:latin typeface="Calibri"/>
                <a:ea typeface="Calibri"/>
                <a:cs typeface="Times New Roman"/>
              </a:rPr>
              <a:t>Ampliación, mejora y modernización de las instalaciones destinadas a la prestación de servicios públicos, cuando estas intervenciones supongan una mejora significativa  en la calidad de prestación del servicio a la población.</a:t>
            </a:r>
          </a:p>
          <a:p>
            <a:pPr marL="950976" lvl="2" indent="-457200" algn="just">
              <a:lnSpc>
                <a:spcPct val="115000"/>
              </a:lnSpc>
              <a:spcAft>
                <a:spcPts val="1000"/>
              </a:spcAft>
              <a:buBlip>
                <a:blip r:embed="rId2"/>
              </a:buBlip>
            </a:pPr>
            <a:r>
              <a:rPr lang="es-ES" sz="4500" dirty="0">
                <a:latin typeface="Calibri"/>
                <a:ea typeface="Calibri"/>
                <a:cs typeface="Times New Roman"/>
              </a:rPr>
              <a:t> 5</a:t>
            </a:r>
            <a:r>
              <a:rPr lang="es-ES" sz="4500" dirty="0" smtClean="0">
                <a:latin typeface="Calibri"/>
                <a:ea typeface="Calibri"/>
                <a:cs typeface="Times New Roman"/>
              </a:rPr>
              <a:t>.3 </a:t>
            </a:r>
            <a:r>
              <a:rPr lang="es-ES" sz="4500" dirty="0">
                <a:latin typeface="Calibri"/>
                <a:ea typeface="Calibri"/>
                <a:cs typeface="Times New Roman"/>
              </a:rPr>
              <a:t>Creación de infraestructuras que fomenten el desarrollo posterior de iniciativas empresariales/comerciales, tales como viveros de empresas, centros de </a:t>
            </a:r>
            <a:r>
              <a:rPr lang="es-ES" sz="4500" dirty="0" err="1">
                <a:latin typeface="Calibri"/>
                <a:ea typeface="Calibri"/>
                <a:cs typeface="Times New Roman"/>
              </a:rPr>
              <a:t>co-working</a:t>
            </a:r>
            <a:r>
              <a:rPr lang="es-ES" sz="4500" dirty="0">
                <a:latin typeface="Calibri"/>
                <a:ea typeface="Calibri"/>
                <a:cs typeface="Times New Roman"/>
              </a:rPr>
              <a:t> y polígonos industriales. </a:t>
            </a:r>
          </a:p>
          <a:p>
            <a:pPr marL="493776" lvl="2" indent="0" algn="just">
              <a:lnSpc>
                <a:spcPct val="115000"/>
              </a:lnSpc>
              <a:spcAft>
                <a:spcPts val="1000"/>
              </a:spcAft>
              <a:buNone/>
            </a:pPr>
            <a:endParaRPr lang="es-ES" sz="3600" dirty="0" smtClean="0">
              <a:latin typeface="Calibri"/>
              <a:ea typeface="Calibri"/>
              <a:cs typeface="Times New Roman"/>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3243669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5116024"/>
          </a:xfrm>
        </p:spPr>
        <p:txBody>
          <a:bodyPr>
            <a:normAutofit fontScale="47500" lnSpcReduction="20000"/>
          </a:bodyPr>
          <a:lstStyle/>
          <a:p>
            <a:pPr marL="0" lvl="0" indent="0" algn="just">
              <a:lnSpc>
                <a:spcPct val="115000"/>
              </a:lnSpc>
              <a:spcAft>
                <a:spcPts val="1000"/>
              </a:spcAft>
              <a:buNone/>
            </a:pPr>
            <a:r>
              <a:rPr lang="es-ES" sz="5100" b="1" u="sng" dirty="0" smtClean="0">
                <a:latin typeface="Calibri"/>
                <a:ea typeface="Calibri"/>
                <a:cs typeface="Times New Roman"/>
              </a:rPr>
              <a:t>M05.- MEJORA DE SERVICIOS A LA POBLACIÓN Y RENOVACIÓN DE POBLACIONES LOCALES.</a:t>
            </a:r>
          </a:p>
          <a:p>
            <a:pPr marL="228600">
              <a:lnSpc>
                <a:spcPct val="115000"/>
              </a:lnSpc>
              <a:spcAft>
                <a:spcPts val="1000"/>
              </a:spcAft>
            </a:pPr>
            <a:r>
              <a:rPr lang="es-ES" sz="5500" u="sng" dirty="0" smtClean="0">
                <a:latin typeface="Calibri"/>
                <a:ea typeface="Calibri"/>
                <a:cs typeface="Times New Roman"/>
              </a:rPr>
              <a:t>Tipología</a:t>
            </a:r>
            <a:r>
              <a:rPr lang="es-ES" sz="4500" dirty="0" smtClean="0">
                <a:latin typeface="Calibri"/>
                <a:ea typeface="Calibri"/>
                <a:cs typeface="Times New Roman"/>
              </a:rPr>
              <a:t>.</a:t>
            </a:r>
          </a:p>
          <a:p>
            <a:pPr marL="950976" lvl="2" indent="-457200" algn="just">
              <a:lnSpc>
                <a:spcPct val="115000"/>
              </a:lnSpc>
              <a:spcAft>
                <a:spcPts val="1000"/>
              </a:spcAft>
              <a:buBlip>
                <a:blip r:embed="rId2"/>
              </a:buBlip>
            </a:pPr>
            <a:r>
              <a:rPr lang="es-ES" sz="4500" dirty="0">
                <a:latin typeface="Calibri"/>
                <a:ea typeface="Calibri"/>
                <a:cs typeface="Times New Roman"/>
              </a:rPr>
              <a:t> 5.4 Inversiones destinadas a la creación de infraestructuras e instalaciones de gestión eficiente de residuos.</a:t>
            </a:r>
          </a:p>
          <a:p>
            <a:pPr marL="950976" lvl="2" indent="-457200" algn="just">
              <a:lnSpc>
                <a:spcPct val="115000"/>
              </a:lnSpc>
              <a:spcAft>
                <a:spcPts val="1000"/>
              </a:spcAft>
              <a:buBlip>
                <a:blip r:embed="rId2"/>
              </a:buBlip>
            </a:pPr>
            <a:r>
              <a:rPr lang="es-ES" sz="4500" dirty="0" smtClean="0">
                <a:latin typeface="Calibri"/>
                <a:ea typeface="Calibri"/>
                <a:cs typeface="Times New Roman"/>
              </a:rPr>
              <a:t>5.5 </a:t>
            </a:r>
            <a:r>
              <a:rPr lang="es-ES" sz="4500" dirty="0">
                <a:latin typeface="Calibri"/>
                <a:ea typeface="Calibri"/>
                <a:cs typeface="Times New Roman"/>
              </a:rPr>
              <a:t>Inversiones destinadas al ahorro energético y a la instalación de energías renovables en espacios y edificios de uso público, con excepción de las calderas de biomasa.</a:t>
            </a:r>
          </a:p>
          <a:p>
            <a:pPr marL="950976" lvl="2" indent="-457200" algn="just">
              <a:lnSpc>
                <a:spcPct val="115000"/>
              </a:lnSpc>
              <a:spcAft>
                <a:spcPts val="1000"/>
              </a:spcAft>
              <a:buBlip>
                <a:blip r:embed="rId2"/>
              </a:buBlip>
            </a:pPr>
            <a:r>
              <a:rPr lang="es-ES" sz="4500" dirty="0" smtClean="0">
                <a:latin typeface="Calibri"/>
                <a:ea typeface="Calibri"/>
                <a:cs typeface="Times New Roman"/>
              </a:rPr>
              <a:t>5.6 </a:t>
            </a:r>
            <a:r>
              <a:rPr lang="es-ES" sz="4500" dirty="0">
                <a:latin typeface="Calibri"/>
                <a:ea typeface="Calibri"/>
                <a:cs typeface="Times New Roman"/>
              </a:rPr>
              <a:t>Creación y mejora de infraestructuras de banda ancha y soluciones de administración pública electrónica.</a:t>
            </a:r>
          </a:p>
          <a:p>
            <a:pPr marL="950976" lvl="2" indent="-457200" algn="just">
              <a:lnSpc>
                <a:spcPct val="115000"/>
              </a:lnSpc>
              <a:spcAft>
                <a:spcPts val="1000"/>
              </a:spcAft>
              <a:buBlip>
                <a:blip r:embed="rId2"/>
              </a:buBlip>
            </a:pPr>
            <a:r>
              <a:rPr lang="es-ES" sz="4500" dirty="0" smtClean="0">
                <a:latin typeface="Calibri"/>
                <a:ea typeface="Calibri"/>
                <a:cs typeface="Times New Roman"/>
              </a:rPr>
              <a:t>5.7 </a:t>
            </a:r>
            <a:r>
              <a:rPr lang="es-ES" sz="4500" dirty="0">
                <a:latin typeface="Calibri"/>
                <a:ea typeface="Calibri"/>
                <a:cs typeface="Times New Roman"/>
              </a:rPr>
              <a:t>Creación, mejora o ampliación de zonas verdes y zonas de recreo en los municipios y su entorno.</a:t>
            </a:r>
          </a:p>
          <a:p>
            <a:pPr marL="493776" lvl="2" indent="0" algn="just">
              <a:lnSpc>
                <a:spcPct val="115000"/>
              </a:lnSpc>
              <a:spcAft>
                <a:spcPts val="1000"/>
              </a:spcAft>
              <a:buNone/>
            </a:pPr>
            <a:endParaRPr lang="es-ES" sz="3600" dirty="0" smtClean="0">
              <a:latin typeface="Calibri"/>
              <a:ea typeface="Calibri"/>
              <a:cs typeface="Times New Roman"/>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3462433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83976"/>
          </a:xfrm>
        </p:spPr>
        <p:txBody>
          <a:bodyPr>
            <a:normAutofit fontScale="85000" lnSpcReduction="20000"/>
          </a:bodyPr>
          <a:lstStyle/>
          <a:p>
            <a:pPr marL="0" lvl="0" indent="0" algn="just">
              <a:lnSpc>
                <a:spcPct val="115000"/>
              </a:lnSpc>
              <a:spcAft>
                <a:spcPts val="1000"/>
              </a:spcAft>
              <a:buNone/>
            </a:pPr>
            <a:r>
              <a:rPr lang="es-ES" sz="2800" b="1" u="sng" dirty="0" smtClean="0">
                <a:latin typeface="Calibri"/>
                <a:ea typeface="Calibri"/>
                <a:cs typeface="Times New Roman"/>
              </a:rPr>
              <a:t>M05.- MEJORA DE SERVICIOS A LA POBLACIÓN Y RENOVACIÓN DE POBLACIONES LOCALES.</a:t>
            </a:r>
          </a:p>
          <a:p>
            <a:pPr marL="228600">
              <a:lnSpc>
                <a:spcPct val="115000"/>
              </a:lnSpc>
              <a:spcAft>
                <a:spcPts val="1000"/>
              </a:spcAft>
            </a:pPr>
            <a:r>
              <a:rPr lang="es-ES" sz="2800" dirty="0" smtClean="0">
                <a:latin typeface="Calibri"/>
                <a:ea typeface="Calibri"/>
                <a:cs typeface="Times New Roman"/>
              </a:rPr>
              <a:t>Intensidad de la Ayuda.</a:t>
            </a:r>
          </a:p>
          <a:p>
            <a:pPr marL="342900" indent="-342900">
              <a:lnSpc>
                <a:spcPct val="115000"/>
              </a:lnSpc>
              <a:spcAft>
                <a:spcPts val="1000"/>
              </a:spcAft>
            </a:pPr>
            <a:r>
              <a:rPr lang="es-ES" sz="2000" b="1" dirty="0" smtClean="0">
                <a:latin typeface="Calibri"/>
                <a:ea typeface="Calibri"/>
                <a:cs typeface="Times New Roman"/>
              </a:rPr>
              <a:t>86 </a:t>
            </a:r>
            <a:r>
              <a:rPr lang="es-ES" sz="2000" b="1" dirty="0">
                <a:latin typeface="Calibri"/>
                <a:ea typeface="Calibri"/>
                <a:cs typeface="Times New Roman"/>
              </a:rPr>
              <a:t>% del total </a:t>
            </a:r>
            <a:r>
              <a:rPr lang="es-ES" sz="2000" dirty="0">
                <a:latin typeface="Calibri"/>
                <a:ea typeface="Calibri"/>
                <a:cs typeface="Times New Roman"/>
              </a:rPr>
              <a:t>de la Inversión subvencionable. </a:t>
            </a:r>
          </a:p>
          <a:p>
            <a:pPr marL="342900" indent="-342900">
              <a:lnSpc>
                <a:spcPct val="115000"/>
              </a:lnSpc>
              <a:spcAft>
                <a:spcPts val="1000"/>
              </a:spcAft>
            </a:pPr>
            <a:r>
              <a:rPr lang="es-ES" sz="2000" dirty="0" smtClean="0">
                <a:latin typeface="Calibri"/>
                <a:ea typeface="Calibri"/>
                <a:cs typeface="Times New Roman"/>
              </a:rPr>
              <a:t>Este </a:t>
            </a:r>
            <a:r>
              <a:rPr lang="es-ES" sz="2000" dirty="0">
                <a:latin typeface="Calibri"/>
                <a:ea typeface="Calibri"/>
                <a:cs typeface="Times New Roman"/>
              </a:rPr>
              <a:t>porcentaje de ayuda se incrementara siguiendo la siguiente escala:</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ser socio de ADI Sierra Oeste de Madrid: 1% adicional.</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menos de 1.500 Habitantes: 3 %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entre 1.501 y 3.000 Habitantes: 2 %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3.001 o más habitantes: 1% adicional más.</a:t>
            </a:r>
          </a:p>
          <a:p>
            <a:pPr marL="342900" indent="-342900">
              <a:lnSpc>
                <a:spcPct val="115000"/>
              </a:lnSpc>
              <a:spcAft>
                <a:spcPts val="1000"/>
              </a:spcAft>
            </a:pPr>
            <a:r>
              <a:rPr lang="es-ES" sz="2000" dirty="0" smtClean="0">
                <a:latin typeface="Calibri"/>
                <a:ea typeface="Calibri"/>
                <a:cs typeface="Times New Roman"/>
              </a:rPr>
              <a:t>Intensidad </a:t>
            </a:r>
            <a:r>
              <a:rPr lang="es-ES" sz="2000" dirty="0">
                <a:latin typeface="Calibri"/>
                <a:ea typeface="Calibri"/>
                <a:cs typeface="Times New Roman"/>
              </a:rPr>
              <a:t>máxima </a:t>
            </a:r>
            <a:r>
              <a:rPr lang="es-ES" sz="2000" b="1" dirty="0" smtClean="0">
                <a:latin typeface="Calibri"/>
                <a:ea typeface="Calibri"/>
                <a:cs typeface="Times New Roman"/>
              </a:rPr>
              <a:t>90 </a:t>
            </a:r>
            <a:r>
              <a:rPr lang="es-ES" sz="2000" b="1" dirty="0">
                <a:latin typeface="Calibri"/>
                <a:ea typeface="Calibri"/>
                <a:cs typeface="Times New Roman"/>
              </a:rPr>
              <a:t>%.</a:t>
            </a:r>
          </a:p>
          <a:p>
            <a:pPr marL="342900" indent="-342900">
              <a:lnSpc>
                <a:spcPct val="115000"/>
              </a:lnSpc>
              <a:spcAft>
                <a:spcPts val="1000"/>
              </a:spcAft>
            </a:pPr>
            <a:r>
              <a:rPr lang="es-ES" sz="2000" dirty="0" smtClean="0">
                <a:latin typeface="Calibri"/>
                <a:ea typeface="Calibri"/>
                <a:cs typeface="Times New Roman"/>
              </a:rPr>
              <a:t>Máximo </a:t>
            </a:r>
            <a:r>
              <a:rPr lang="es-ES" sz="2000" dirty="0">
                <a:latin typeface="Calibri"/>
                <a:ea typeface="Calibri"/>
                <a:cs typeface="Times New Roman"/>
              </a:rPr>
              <a:t>de ayuda: </a:t>
            </a:r>
            <a:r>
              <a:rPr lang="es-ES" sz="2000" b="1" dirty="0" smtClean="0">
                <a:latin typeface="Calibri"/>
                <a:ea typeface="Calibri"/>
                <a:cs typeface="Times New Roman"/>
              </a:rPr>
              <a:t>160.000 </a:t>
            </a:r>
            <a:r>
              <a:rPr lang="es-ES" sz="2000" b="1" dirty="0">
                <a:latin typeface="Calibri"/>
                <a:ea typeface="Calibri"/>
                <a:cs typeface="Times New Roman"/>
              </a:rPr>
              <a:t>€ por </a:t>
            </a:r>
            <a:r>
              <a:rPr lang="es-ES" sz="2000" b="1" dirty="0" smtClean="0">
                <a:latin typeface="Calibri"/>
                <a:ea typeface="Calibri"/>
                <a:cs typeface="Times New Roman"/>
              </a:rPr>
              <a:t>proyecto</a:t>
            </a:r>
            <a:r>
              <a:rPr lang="es-ES" sz="2000" dirty="0" smtClean="0">
                <a:latin typeface="Calibri"/>
                <a:ea typeface="Calibri"/>
                <a:cs typeface="Times New Roman"/>
              </a:rPr>
              <a:t>.</a:t>
            </a:r>
            <a:endParaRPr lang="es-ES" sz="2000" dirty="0">
              <a:latin typeface="Calibri"/>
              <a:ea typeface="Calibri"/>
              <a:cs typeface="Times New Roman"/>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1445358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5116024"/>
          </a:xfrm>
        </p:spPr>
        <p:txBody>
          <a:bodyPr>
            <a:normAutofit fontScale="25000" lnSpcReduction="20000"/>
          </a:bodyPr>
          <a:lstStyle/>
          <a:p>
            <a:pPr marL="0" lvl="0" indent="0" algn="just">
              <a:lnSpc>
                <a:spcPct val="115000"/>
              </a:lnSpc>
              <a:spcAft>
                <a:spcPts val="1000"/>
              </a:spcAft>
              <a:buNone/>
            </a:pPr>
            <a:r>
              <a:rPr lang="es-ES" sz="5100" b="1" u="sng" dirty="0" smtClean="0">
                <a:latin typeface="Calibri"/>
                <a:ea typeface="Calibri"/>
                <a:cs typeface="Times New Roman"/>
              </a:rPr>
              <a:t>M06.- RECUPERACIÓN Y MEJORA DE L PATRIMONIO Y ENTORNO NATURAL.</a:t>
            </a:r>
          </a:p>
          <a:p>
            <a:pPr marL="228600">
              <a:lnSpc>
                <a:spcPct val="115000"/>
              </a:lnSpc>
              <a:spcAft>
                <a:spcPts val="1000"/>
              </a:spcAft>
            </a:pPr>
            <a:r>
              <a:rPr lang="es-ES" sz="5500" b="1" u="sng" dirty="0" smtClean="0">
                <a:latin typeface="Calibri"/>
                <a:ea typeface="Calibri"/>
                <a:cs typeface="Times New Roman"/>
              </a:rPr>
              <a:t>Beneficiario</a:t>
            </a:r>
            <a:r>
              <a:rPr lang="es-ES" sz="5500" dirty="0" smtClean="0">
                <a:latin typeface="Calibri"/>
                <a:ea typeface="Calibri"/>
                <a:cs typeface="Times New Roman"/>
              </a:rPr>
              <a:t>: Corporaciones Locales y sus Agrupaciones.</a:t>
            </a:r>
          </a:p>
          <a:p>
            <a:pPr marL="228600">
              <a:lnSpc>
                <a:spcPct val="115000"/>
              </a:lnSpc>
              <a:spcAft>
                <a:spcPts val="1000"/>
              </a:spcAft>
            </a:pPr>
            <a:r>
              <a:rPr lang="es-ES" sz="5500" u="sng" dirty="0" smtClean="0">
                <a:latin typeface="Calibri"/>
                <a:ea typeface="Calibri"/>
                <a:cs typeface="Times New Roman"/>
              </a:rPr>
              <a:t>Tipología</a:t>
            </a:r>
            <a:r>
              <a:rPr lang="es-ES" sz="5500" dirty="0" smtClean="0">
                <a:latin typeface="Calibri"/>
                <a:ea typeface="Calibri"/>
                <a:cs typeface="Times New Roman"/>
              </a:rPr>
              <a:t>.</a:t>
            </a:r>
          </a:p>
          <a:p>
            <a:pPr marL="950976" lvl="2" indent="-457200" algn="just">
              <a:lnSpc>
                <a:spcPct val="115000"/>
              </a:lnSpc>
              <a:spcAft>
                <a:spcPts val="1000"/>
              </a:spcAft>
              <a:buBlip>
                <a:blip r:embed="rId2"/>
              </a:buBlip>
            </a:pPr>
            <a:r>
              <a:rPr lang="es-ES" sz="5600" dirty="0" smtClean="0">
                <a:latin typeface="Calibri"/>
                <a:ea typeface="Calibri"/>
                <a:cs typeface="Times New Roman"/>
              </a:rPr>
              <a:t>6.1 </a:t>
            </a:r>
            <a:r>
              <a:rPr lang="es-ES" sz="5600" dirty="0">
                <a:latin typeface="Calibri"/>
                <a:ea typeface="Calibri"/>
                <a:cs typeface="Times New Roman"/>
              </a:rPr>
              <a:t>Inversiones relacionadas con la rehabilitación y mejora del patrimonio histórico y cultural con fines turísticos: palacios, castillos, casas señoriales, torreones, jardines, iglesias, ermitas, conventos estaciones de ferrocarril y otras edificaciones catalogadas como BIC o construidas antes de 1900.</a:t>
            </a:r>
          </a:p>
          <a:p>
            <a:pPr marL="950976" lvl="2" indent="-457200" algn="just">
              <a:lnSpc>
                <a:spcPct val="115000"/>
              </a:lnSpc>
              <a:spcAft>
                <a:spcPts val="1000"/>
              </a:spcAft>
              <a:buBlip>
                <a:blip r:embed="rId2"/>
              </a:buBlip>
            </a:pPr>
            <a:r>
              <a:rPr lang="es-ES" sz="5600" dirty="0" smtClean="0">
                <a:latin typeface="Calibri"/>
                <a:ea typeface="Calibri"/>
                <a:cs typeface="Times New Roman"/>
              </a:rPr>
              <a:t>6.2 </a:t>
            </a:r>
            <a:r>
              <a:rPr lang="es-ES_tradnl" sz="5600" dirty="0">
                <a:latin typeface="Calibri"/>
                <a:ea typeface="Calibri"/>
                <a:cs typeface="Times New Roman"/>
              </a:rPr>
              <a:t>Inversiones relacionadas con la rehabilitación y mejora del patrimonio arqueológico que hagan visitables los yacimientos y cuente con un plan de explotación turística</a:t>
            </a:r>
            <a:r>
              <a:rPr lang="es-ES_tradnl" sz="5600" dirty="0" smtClean="0">
                <a:latin typeface="Calibri"/>
                <a:ea typeface="Calibri"/>
                <a:cs typeface="Times New Roman"/>
              </a:rPr>
              <a:t>.</a:t>
            </a:r>
          </a:p>
          <a:p>
            <a:pPr marL="950976" lvl="2" indent="-457200" algn="just">
              <a:lnSpc>
                <a:spcPct val="115000"/>
              </a:lnSpc>
              <a:spcAft>
                <a:spcPts val="1000"/>
              </a:spcAft>
              <a:buBlip>
                <a:blip r:embed="rId2"/>
              </a:buBlip>
            </a:pPr>
            <a:r>
              <a:rPr lang="es-ES" sz="5600" dirty="0" smtClean="0">
                <a:latin typeface="Calibri"/>
                <a:ea typeface="Calibri"/>
                <a:cs typeface="Times New Roman"/>
              </a:rPr>
              <a:t>6.3 </a:t>
            </a:r>
            <a:r>
              <a:rPr lang="es-ES_tradnl" sz="5600" dirty="0">
                <a:latin typeface="Calibri"/>
                <a:ea typeface="Calibri"/>
                <a:cs typeface="Times New Roman"/>
              </a:rPr>
              <a:t>Inversiones relacionadas con la rehabilitación y mejora del patrimonio rural ligado a los oficios y costumbres tradicionales de la comarca con fines turísticos, que implique la creación de un producto turístico diferenciado ligado a los mismos, tales como Rutas Culturales, Museos, Centros </a:t>
            </a:r>
            <a:r>
              <a:rPr lang="es-ES_tradnl" sz="5600" dirty="0" smtClean="0">
                <a:latin typeface="Calibri"/>
                <a:ea typeface="Calibri"/>
                <a:cs typeface="Times New Roman"/>
              </a:rPr>
              <a:t>de Interpretación </a:t>
            </a:r>
            <a:r>
              <a:rPr lang="es-ES_tradnl" sz="5600" dirty="0">
                <a:latin typeface="Calibri"/>
                <a:ea typeface="Calibri"/>
                <a:cs typeface="Times New Roman"/>
              </a:rPr>
              <a:t>o centros formativos y educativos relacionados con la recuperación de esos oficios y costumbres tradicionales y cuente con un plan de explotación turística</a:t>
            </a:r>
            <a:r>
              <a:rPr lang="es-ES_tradnl" sz="5600" dirty="0" smtClean="0">
                <a:latin typeface="Calibri"/>
                <a:ea typeface="Calibri"/>
                <a:cs typeface="Times New Roman"/>
              </a:rPr>
              <a:t>.</a:t>
            </a:r>
          </a:p>
          <a:p>
            <a:pPr marL="950976" lvl="2" indent="-457200" algn="just">
              <a:lnSpc>
                <a:spcPct val="115000"/>
              </a:lnSpc>
              <a:spcAft>
                <a:spcPts val="1000"/>
              </a:spcAft>
              <a:buBlip>
                <a:blip r:embed="rId2"/>
              </a:buBlip>
            </a:pPr>
            <a:r>
              <a:rPr lang="es-ES" sz="5600" dirty="0" smtClean="0">
                <a:latin typeface="Calibri"/>
                <a:ea typeface="Calibri"/>
                <a:cs typeface="Times New Roman"/>
              </a:rPr>
              <a:t>6.4 </a:t>
            </a:r>
            <a:r>
              <a:rPr lang="es-ES_tradnl" sz="5600" dirty="0">
                <a:latin typeface="Calibri"/>
                <a:ea typeface="Calibri"/>
                <a:cs typeface="Times New Roman"/>
              </a:rPr>
              <a:t>Inversiones relacionadas con la rehabilitación y mejora del patrimonio bélico con fines turísticos: Rutas Culturales, Museos, Centros de Interpretación o centros formativos y educativos relacionados con los mismos y cuente con un plan de explotación turística.</a:t>
            </a:r>
            <a:endParaRPr lang="es-ES" sz="5600" dirty="0" smtClean="0">
              <a:latin typeface="Calibri"/>
              <a:ea typeface="Calibri"/>
              <a:cs typeface="Times New Roman"/>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3696156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5116024"/>
          </a:xfrm>
        </p:spPr>
        <p:txBody>
          <a:bodyPr>
            <a:normAutofit fontScale="25000" lnSpcReduction="20000"/>
          </a:bodyPr>
          <a:lstStyle/>
          <a:p>
            <a:pPr marL="0" lvl="0" indent="0" algn="just">
              <a:lnSpc>
                <a:spcPct val="115000"/>
              </a:lnSpc>
              <a:spcAft>
                <a:spcPts val="1000"/>
              </a:spcAft>
              <a:buNone/>
            </a:pPr>
            <a:r>
              <a:rPr lang="es-ES" sz="5100" b="1" u="sng" dirty="0" smtClean="0">
                <a:latin typeface="Calibri"/>
                <a:ea typeface="Calibri"/>
                <a:cs typeface="Times New Roman"/>
              </a:rPr>
              <a:t>M06.- RECUPERACIÓN Y MEJORA DE L PATRIMONIO Y ENTORNO NATURAL.</a:t>
            </a:r>
          </a:p>
          <a:p>
            <a:pPr marL="228600">
              <a:lnSpc>
                <a:spcPct val="115000"/>
              </a:lnSpc>
              <a:spcAft>
                <a:spcPts val="1000"/>
              </a:spcAft>
            </a:pPr>
            <a:r>
              <a:rPr lang="es-ES" sz="5500" u="sng" dirty="0" smtClean="0">
                <a:latin typeface="Calibri"/>
                <a:ea typeface="Calibri"/>
                <a:cs typeface="Times New Roman"/>
              </a:rPr>
              <a:t>Tipología</a:t>
            </a:r>
            <a:r>
              <a:rPr lang="es-ES" sz="5500" dirty="0" smtClean="0">
                <a:latin typeface="Calibri"/>
                <a:ea typeface="Calibri"/>
                <a:cs typeface="Times New Roman"/>
              </a:rPr>
              <a:t>.</a:t>
            </a:r>
          </a:p>
          <a:p>
            <a:pPr marL="950976" lvl="2" indent="-457200" algn="just">
              <a:lnSpc>
                <a:spcPct val="115000"/>
              </a:lnSpc>
              <a:spcAft>
                <a:spcPts val="1000"/>
              </a:spcAft>
              <a:buBlip>
                <a:blip r:embed="rId2"/>
              </a:buBlip>
            </a:pPr>
            <a:r>
              <a:rPr lang="es-ES" sz="5200" dirty="0">
                <a:latin typeface="Calibri"/>
                <a:ea typeface="Calibri"/>
                <a:cs typeface="Times New Roman"/>
              </a:rPr>
              <a:t> </a:t>
            </a:r>
            <a:r>
              <a:rPr lang="es-ES" sz="5600" dirty="0" smtClean="0">
                <a:latin typeface="Calibri"/>
                <a:ea typeface="Calibri"/>
                <a:cs typeface="Times New Roman"/>
              </a:rPr>
              <a:t>6.5 </a:t>
            </a:r>
            <a:r>
              <a:rPr lang="es-ES_tradnl" sz="5600" dirty="0">
                <a:latin typeface="Calibri"/>
                <a:ea typeface="Calibri"/>
                <a:cs typeface="Times New Roman"/>
              </a:rPr>
              <a:t>Inversiones para actuaciones que tengan como fin el mantenimiento, recuperación o rehabilitación de zonas con alto valor natural o paisajístico que redunde en una mejora para el turismo mediante la creación de zonas de uso y disfrute por parte del Turista ligadas a la naturaleza y el entorno y cuente con un plan de explotación turística</a:t>
            </a:r>
            <a:r>
              <a:rPr lang="es-ES_tradnl" sz="5600" dirty="0" smtClean="0">
                <a:latin typeface="Calibri"/>
                <a:ea typeface="Calibri"/>
                <a:cs typeface="Times New Roman"/>
              </a:rPr>
              <a:t>.</a:t>
            </a:r>
          </a:p>
          <a:p>
            <a:pPr marL="950976" lvl="2" indent="-457200" algn="just">
              <a:lnSpc>
                <a:spcPct val="115000"/>
              </a:lnSpc>
              <a:spcAft>
                <a:spcPts val="1000"/>
              </a:spcAft>
              <a:buBlip>
                <a:blip r:embed="rId2"/>
              </a:buBlip>
            </a:pPr>
            <a:r>
              <a:rPr lang="es-ES" sz="5600" dirty="0" smtClean="0">
                <a:latin typeface="Calibri"/>
                <a:ea typeface="Calibri"/>
                <a:cs typeface="Times New Roman"/>
              </a:rPr>
              <a:t> 6.6 </a:t>
            </a:r>
            <a:r>
              <a:rPr lang="es-ES_tradnl" sz="5600" dirty="0">
                <a:latin typeface="Calibri"/>
                <a:ea typeface="Calibri"/>
                <a:cs typeface="Times New Roman"/>
              </a:rPr>
              <a:t>Inversiones para la creación o ampliación de centros destinados a la difusión, educación o sensibilización ambiental o del patrimonio cultural con fines turísticos, siempre y cuando cuenten con un plan de explotación turística</a:t>
            </a:r>
            <a:r>
              <a:rPr lang="es-ES_tradnl" sz="5600" dirty="0" smtClean="0">
                <a:latin typeface="Calibri"/>
                <a:ea typeface="Calibri"/>
                <a:cs typeface="Times New Roman"/>
              </a:rPr>
              <a:t>.</a:t>
            </a:r>
          </a:p>
          <a:p>
            <a:pPr marL="950976" lvl="2" indent="-457200" algn="just">
              <a:lnSpc>
                <a:spcPct val="115000"/>
              </a:lnSpc>
              <a:spcAft>
                <a:spcPts val="1000"/>
              </a:spcAft>
              <a:buBlip>
                <a:blip r:embed="rId2"/>
              </a:buBlip>
            </a:pPr>
            <a:r>
              <a:rPr lang="es-ES" sz="5600" dirty="0" smtClean="0">
                <a:latin typeface="Calibri"/>
                <a:ea typeface="Calibri"/>
                <a:cs typeface="Times New Roman"/>
              </a:rPr>
              <a:t> 6.7 </a:t>
            </a:r>
            <a:r>
              <a:rPr lang="es-ES_tradnl" sz="5600" dirty="0">
                <a:latin typeface="Calibri"/>
                <a:ea typeface="Calibri"/>
                <a:cs typeface="Times New Roman"/>
              </a:rPr>
              <a:t>Inversiones en infraestructuras turísticas de pequeña escala, tales como: creación de rutas que pongan en valor los recursos endógenos de la comarca (ornitológicas, </a:t>
            </a:r>
            <a:r>
              <a:rPr lang="es-ES_tradnl" sz="5600" dirty="0" err="1">
                <a:latin typeface="Calibri"/>
                <a:ea typeface="Calibri"/>
                <a:cs typeface="Times New Roman"/>
              </a:rPr>
              <a:t>cicloturismo</a:t>
            </a:r>
            <a:r>
              <a:rPr lang="es-ES_tradnl" sz="5600" dirty="0">
                <a:latin typeface="Calibri"/>
                <a:ea typeface="Calibri"/>
                <a:cs typeface="Times New Roman"/>
              </a:rPr>
              <a:t>, turismo enológico, </a:t>
            </a:r>
            <a:r>
              <a:rPr lang="es-ES_tradnl" sz="5600" dirty="0" err="1">
                <a:latin typeface="Calibri"/>
                <a:ea typeface="Calibri"/>
                <a:cs typeface="Times New Roman"/>
              </a:rPr>
              <a:t>astroturismo</a:t>
            </a:r>
            <a:r>
              <a:rPr lang="es-ES_tradnl" sz="5600" dirty="0">
                <a:latin typeface="Calibri"/>
                <a:ea typeface="Calibri"/>
                <a:cs typeface="Times New Roman"/>
              </a:rPr>
              <a:t> y creación de rutas de senderismo), áreas recreativas, miradores y oficinas turísticas, siempre y cuando cuenten con un plan de explotación turística</a:t>
            </a:r>
            <a:r>
              <a:rPr lang="es-ES_tradnl" sz="5600" dirty="0" smtClean="0">
                <a:latin typeface="Calibri"/>
                <a:ea typeface="Calibri"/>
                <a:cs typeface="Times New Roman"/>
              </a:rPr>
              <a:t>.</a:t>
            </a:r>
          </a:p>
          <a:p>
            <a:pPr marL="950976" lvl="2" indent="-457200" algn="just">
              <a:lnSpc>
                <a:spcPct val="115000"/>
              </a:lnSpc>
              <a:spcAft>
                <a:spcPts val="1000"/>
              </a:spcAft>
              <a:buBlip>
                <a:blip r:embed="rId2"/>
              </a:buBlip>
            </a:pPr>
            <a:r>
              <a:rPr lang="es-ES" sz="5600" dirty="0" smtClean="0">
                <a:latin typeface="Calibri"/>
                <a:ea typeface="Calibri"/>
                <a:cs typeface="Times New Roman"/>
              </a:rPr>
              <a:t> 6.8 </a:t>
            </a:r>
            <a:r>
              <a:rPr lang="es-ES_tradnl" sz="5600" dirty="0">
                <a:latin typeface="Calibri"/>
                <a:ea typeface="Calibri"/>
                <a:cs typeface="Times New Roman"/>
              </a:rPr>
              <a:t>Inversiones destinadas a la recuperación de zonas o elementos representativos del paisaje urbano rural, que redunde en una mejora para el turismo, mediante el embellecimiento de las mismas, de manera que hagan más atractivo el núcleo urbano al visitante</a:t>
            </a:r>
            <a:r>
              <a:rPr lang="es-ES_tradnl" sz="5600" dirty="0" smtClean="0">
                <a:latin typeface="Calibri"/>
                <a:ea typeface="Calibri"/>
                <a:cs typeface="Times New Roman"/>
              </a:rPr>
              <a:t>.</a:t>
            </a:r>
          </a:p>
          <a:p>
            <a:pPr marL="950976" lvl="2" indent="-457200" algn="just">
              <a:lnSpc>
                <a:spcPct val="115000"/>
              </a:lnSpc>
              <a:spcAft>
                <a:spcPts val="1000"/>
              </a:spcAft>
              <a:buBlip>
                <a:blip r:embed="rId2"/>
              </a:buBlip>
            </a:pPr>
            <a:r>
              <a:rPr lang="es-ES_tradnl" sz="5600" dirty="0">
                <a:latin typeface="Calibri"/>
                <a:ea typeface="Calibri"/>
                <a:cs typeface="Times New Roman"/>
              </a:rPr>
              <a:t>6.9 Inversiones para la celebración de la primera edición de ferias artesanales, agrícolas, ganaderas, gastronómicas y eventos culturales que tengan como finalidad la atracción y promoción turística a través de la puesta en valor de los recursos endógenos.</a:t>
            </a:r>
            <a:endParaRPr lang="es-ES" sz="5600" dirty="0">
              <a:latin typeface="Calibri"/>
              <a:ea typeface="Calibri"/>
              <a:cs typeface="Times New Roman"/>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1084984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83976"/>
          </a:xfrm>
        </p:spPr>
        <p:txBody>
          <a:bodyPr>
            <a:normAutofit fontScale="85000" lnSpcReduction="20000"/>
          </a:bodyPr>
          <a:lstStyle/>
          <a:p>
            <a:pPr marL="0" lvl="0" indent="0" algn="just">
              <a:lnSpc>
                <a:spcPct val="115000"/>
              </a:lnSpc>
              <a:spcAft>
                <a:spcPts val="1000"/>
              </a:spcAft>
              <a:buNone/>
            </a:pPr>
            <a:r>
              <a:rPr lang="es-ES" sz="2800" b="1" u="sng" dirty="0" smtClean="0">
                <a:latin typeface="Calibri"/>
                <a:ea typeface="Calibri"/>
                <a:cs typeface="Times New Roman"/>
              </a:rPr>
              <a:t>M06.- RECUPERACIÓN Y MEJORA DEL PATRIMONIO Y ENTORNO NATURAL.</a:t>
            </a:r>
          </a:p>
          <a:p>
            <a:pPr marL="228600">
              <a:lnSpc>
                <a:spcPct val="115000"/>
              </a:lnSpc>
              <a:spcAft>
                <a:spcPts val="1000"/>
              </a:spcAft>
            </a:pPr>
            <a:r>
              <a:rPr lang="es-ES" sz="2800" dirty="0" smtClean="0">
                <a:latin typeface="Calibri"/>
                <a:ea typeface="Calibri"/>
                <a:cs typeface="Times New Roman"/>
              </a:rPr>
              <a:t>Intensidad de la Ayuda.</a:t>
            </a:r>
          </a:p>
          <a:p>
            <a:pPr marL="342900" indent="-342900">
              <a:lnSpc>
                <a:spcPct val="115000"/>
              </a:lnSpc>
              <a:spcAft>
                <a:spcPts val="1000"/>
              </a:spcAft>
            </a:pPr>
            <a:r>
              <a:rPr lang="es-ES" sz="2000" b="1" dirty="0" smtClean="0">
                <a:latin typeface="Calibri"/>
                <a:ea typeface="Calibri"/>
                <a:cs typeface="Times New Roman"/>
              </a:rPr>
              <a:t>86 </a:t>
            </a:r>
            <a:r>
              <a:rPr lang="es-ES" sz="2000" b="1" dirty="0">
                <a:latin typeface="Calibri"/>
                <a:ea typeface="Calibri"/>
                <a:cs typeface="Times New Roman"/>
              </a:rPr>
              <a:t>% del total </a:t>
            </a:r>
            <a:r>
              <a:rPr lang="es-ES" sz="2000" dirty="0">
                <a:latin typeface="Calibri"/>
                <a:ea typeface="Calibri"/>
                <a:cs typeface="Times New Roman"/>
              </a:rPr>
              <a:t>de la Inversión subvencionable. </a:t>
            </a:r>
          </a:p>
          <a:p>
            <a:pPr marL="342900" indent="-342900">
              <a:lnSpc>
                <a:spcPct val="115000"/>
              </a:lnSpc>
              <a:spcAft>
                <a:spcPts val="1000"/>
              </a:spcAft>
            </a:pPr>
            <a:r>
              <a:rPr lang="es-ES" sz="2000" dirty="0" smtClean="0">
                <a:latin typeface="Calibri"/>
                <a:ea typeface="Calibri"/>
                <a:cs typeface="Times New Roman"/>
              </a:rPr>
              <a:t>Este </a:t>
            </a:r>
            <a:r>
              <a:rPr lang="es-ES" sz="2000" dirty="0">
                <a:latin typeface="Calibri"/>
                <a:ea typeface="Calibri"/>
                <a:cs typeface="Times New Roman"/>
              </a:rPr>
              <a:t>porcentaje de ayuda se incrementara siguiendo la siguiente escala:</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ser socio de ADI Sierra Oeste de Madrid: 1% adicional.</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menos de 1.500 Habitantes: 3 %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entre 1.501 y 3.000 Habitantes: 2 %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3.001 o más habitantes: 1% adicional más.</a:t>
            </a:r>
          </a:p>
          <a:p>
            <a:pPr marL="342900" indent="-342900">
              <a:lnSpc>
                <a:spcPct val="115000"/>
              </a:lnSpc>
              <a:spcAft>
                <a:spcPts val="1000"/>
              </a:spcAft>
            </a:pPr>
            <a:r>
              <a:rPr lang="es-ES" sz="2000" dirty="0" smtClean="0">
                <a:latin typeface="Calibri"/>
                <a:ea typeface="Calibri"/>
                <a:cs typeface="Times New Roman"/>
              </a:rPr>
              <a:t>Intensidad </a:t>
            </a:r>
            <a:r>
              <a:rPr lang="es-ES" sz="2000" dirty="0">
                <a:latin typeface="Calibri"/>
                <a:ea typeface="Calibri"/>
                <a:cs typeface="Times New Roman"/>
              </a:rPr>
              <a:t>máxima </a:t>
            </a:r>
            <a:r>
              <a:rPr lang="es-ES" sz="2000" b="1" dirty="0" smtClean="0">
                <a:latin typeface="Calibri"/>
                <a:ea typeface="Calibri"/>
                <a:cs typeface="Times New Roman"/>
              </a:rPr>
              <a:t>90 </a:t>
            </a:r>
            <a:r>
              <a:rPr lang="es-ES" sz="2000" b="1" dirty="0">
                <a:latin typeface="Calibri"/>
                <a:ea typeface="Calibri"/>
                <a:cs typeface="Times New Roman"/>
              </a:rPr>
              <a:t>%.</a:t>
            </a:r>
          </a:p>
          <a:p>
            <a:pPr marL="342900" indent="-342900">
              <a:lnSpc>
                <a:spcPct val="115000"/>
              </a:lnSpc>
              <a:spcAft>
                <a:spcPts val="1000"/>
              </a:spcAft>
            </a:pPr>
            <a:r>
              <a:rPr lang="es-ES" sz="2000" dirty="0" smtClean="0">
                <a:latin typeface="Calibri"/>
                <a:ea typeface="Calibri"/>
                <a:cs typeface="Times New Roman"/>
              </a:rPr>
              <a:t>Máximo </a:t>
            </a:r>
            <a:r>
              <a:rPr lang="es-ES" sz="2000" dirty="0">
                <a:latin typeface="Calibri"/>
                <a:ea typeface="Calibri"/>
                <a:cs typeface="Times New Roman"/>
              </a:rPr>
              <a:t>de ayuda: </a:t>
            </a:r>
            <a:r>
              <a:rPr lang="es-ES" sz="2000" b="1" dirty="0" smtClean="0">
                <a:latin typeface="Calibri"/>
                <a:ea typeface="Calibri"/>
                <a:cs typeface="Times New Roman"/>
              </a:rPr>
              <a:t>160.000 </a:t>
            </a:r>
            <a:r>
              <a:rPr lang="es-ES" sz="2000" b="1" dirty="0">
                <a:latin typeface="Calibri"/>
                <a:ea typeface="Calibri"/>
                <a:cs typeface="Times New Roman"/>
              </a:rPr>
              <a:t>€ por </a:t>
            </a:r>
            <a:r>
              <a:rPr lang="es-ES" sz="2000" b="1" dirty="0" smtClean="0">
                <a:latin typeface="Calibri"/>
                <a:ea typeface="Calibri"/>
                <a:cs typeface="Times New Roman"/>
              </a:rPr>
              <a:t>proyecto</a:t>
            </a:r>
            <a:r>
              <a:rPr lang="es-ES" sz="2000" dirty="0" smtClean="0">
                <a:latin typeface="Calibri"/>
                <a:ea typeface="Calibri"/>
                <a:cs typeface="Times New Roman"/>
              </a:rPr>
              <a:t>.</a:t>
            </a:r>
            <a:endParaRPr lang="es-ES" sz="2000" dirty="0">
              <a:latin typeface="Calibri"/>
              <a:ea typeface="Calibri"/>
              <a:cs typeface="Times New Roman"/>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3966712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5129" y="56410"/>
            <a:ext cx="615058" cy="606175"/>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335" y="109985"/>
            <a:ext cx="474749" cy="552601"/>
          </a:xfrm>
          <a:prstGeom prst="rect">
            <a:avLst/>
          </a:prstGeom>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19670" y="253050"/>
            <a:ext cx="1072009" cy="409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16422" y="46007"/>
            <a:ext cx="548481" cy="552869"/>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87347" y="284585"/>
            <a:ext cx="1127118" cy="378001"/>
          </a:xfrm>
          <a:prstGeom prst="rect">
            <a:avLst/>
          </a:prstGeom>
        </p:spPr>
      </p:pic>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5593" y="1760265"/>
            <a:ext cx="8444308" cy="4169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934082" y="1132255"/>
            <a:ext cx="7416824" cy="369332"/>
          </a:xfrm>
          <a:prstGeom prst="rect">
            <a:avLst/>
          </a:prstGeom>
        </p:spPr>
        <p:txBody>
          <a:bodyPr wrap="square">
            <a:spAutoFit/>
          </a:bodyPr>
          <a:lstStyle/>
          <a:p>
            <a:r>
              <a:rPr lang="es-ES_tradnl" dirty="0"/>
              <a:t>PLAN FINANCIERO DE LA ESTRATEGIA DE DESARROLLO LOCAL.</a:t>
            </a:r>
          </a:p>
        </p:txBody>
      </p:sp>
    </p:spTree>
    <p:extLst>
      <p:ext uri="{BB962C8B-B14F-4D97-AF65-F5344CB8AC3E}">
        <p14:creationId xmlns:p14="http://schemas.microsoft.com/office/powerpoint/2010/main" val="3446243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83976"/>
          </a:xfrm>
        </p:spPr>
        <p:txBody>
          <a:bodyPr>
            <a:normAutofit fontScale="92500"/>
          </a:bodyPr>
          <a:lstStyle/>
          <a:p>
            <a:pPr marL="0" lvl="0" indent="0">
              <a:lnSpc>
                <a:spcPct val="115000"/>
              </a:lnSpc>
              <a:spcAft>
                <a:spcPts val="1000"/>
              </a:spcAft>
              <a:buNone/>
            </a:pPr>
            <a:r>
              <a:rPr lang="es-ES" sz="2400" b="1" u="sng" dirty="0" smtClean="0">
                <a:latin typeface="Calibri"/>
                <a:ea typeface="Calibri"/>
                <a:cs typeface="Times New Roman"/>
              </a:rPr>
              <a:t>1. MEDIDAS CONTEMPLADAS EN LA ESTRATEGIA.</a:t>
            </a:r>
          </a:p>
          <a:p>
            <a:pPr marL="0" lvl="0" indent="0">
              <a:lnSpc>
                <a:spcPct val="115000"/>
              </a:lnSpc>
              <a:spcAft>
                <a:spcPts val="1000"/>
              </a:spcAft>
              <a:buNone/>
            </a:pPr>
            <a:r>
              <a:rPr lang="es-ES" sz="1900" dirty="0" smtClean="0">
                <a:latin typeface="Calibri"/>
                <a:ea typeface="Calibri"/>
                <a:cs typeface="Times New Roman"/>
              </a:rPr>
              <a:t>Ayuda para Inversiones:</a:t>
            </a:r>
          </a:p>
          <a:p>
            <a:pPr marL="836676" lvl="2" indent="-342900" algn="just">
              <a:lnSpc>
                <a:spcPct val="105000"/>
              </a:lnSpc>
              <a:spcAft>
                <a:spcPts val="1000"/>
              </a:spcAft>
              <a:buClr>
                <a:srgbClr val="94C600"/>
              </a:buClr>
              <a:buFont typeface="Wingdings" panose="05000000000000000000" pitchFamily="2" charset="2"/>
              <a:buChar char="Ø"/>
            </a:pPr>
            <a:r>
              <a:rPr lang="es-ES" sz="2000" dirty="0" smtClean="0">
                <a:solidFill>
                  <a:prstClr val="black"/>
                </a:solidFill>
                <a:latin typeface="Calibri"/>
                <a:ea typeface="Calibri"/>
                <a:cs typeface="Times New Roman"/>
              </a:rPr>
              <a:t>M01 </a:t>
            </a:r>
            <a:r>
              <a:rPr lang="es-ES" sz="2000" dirty="0">
                <a:solidFill>
                  <a:prstClr val="black"/>
                </a:solidFill>
                <a:latin typeface="Calibri"/>
                <a:ea typeface="Calibri"/>
                <a:cs typeface="Times New Roman"/>
              </a:rPr>
              <a:t>- </a:t>
            </a:r>
            <a:r>
              <a:rPr lang="es-ES_tradnl" dirty="0" smtClean="0">
                <a:solidFill>
                  <a:prstClr val="black"/>
                </a:solidFill>
                <a:latin typeface="Calibri"/>
                <a:ea typeface="Calibri"/>
                <a:cs typeface="Times New Roman"/>
              </a:rPr>
              <a:t>APOYO </a:t>
            </a:r>
            <a:r>
              <a:rPr lang="es-ES_tradnl" dirty="0">
                <a:solidFill>
                  <a:prstClr val="black"/>
                </a:solidFill>
                <a:latin typeface="Calibri"/>
                <a:ea typeface="Calibri"/>
                <a:cs typeface="Times New Roman"/>
              </a:rPr>
              <a:t>AL DESARROLLO DEL SECTOR AGRÍCOLA EN LA COMARCA. </a:t>
            </a:r>
            <a:endParaRPr lang="es-ES" dirty="0">
              <a:solidFill>
                <a:prstClr val="black"/>
              </a:solidFill>
              <a:latin typeface="Calibri"/>
              <a:ea typeface="Calibri"/>
              <a:cs typeface="Times New Roman"/>
            </a:endParaRPr>
          </a:p>
          <a:p>
            <a:pPr marL="836676" lvl="2" indent="-342900" algn="just">
              <a:lnSpc>
                <a:spcPct val="105000"/>
              </a:lnSpc>
              <a:spcAft>
                <a:spcPts val="1000"/>
              </a:spcAft>
              <a:buClr>
                <a:srgbClr val="94C600"/>
              </a:buClr>
              <a:buFont typeface="Wingdings" panose="05000000000000000000" pitchFamily="2" charset="2"/>
              <a:buChar char="Ø"/>
            </a:pPr>
            <a:r>
              <a:rPr lang="es-ES" sz="2000" dirty="0" smtClean="0">
                <a:solidFill>
                  <a:prstClr val="black"/>
                </a:solidFill>
                <a:latin typeface="Calibri"/>
                <a:ea typeface="Calibri"/>
                <a:cs typeface="Times New Roman"/>
              </a:rPr>
              <a:t>M02 </a:t>
            </a:r>
            <a:r>
              <a:rPr lang="es-ES" sz="2000" dirty="0">
                <a:solidFill>
                  <a:prstClr val="black"/>
                </a:solidFill>
                <a:latin typeface="Calibri"/>
                <a:ea typeface="Calibri"/>
                <a:cs typeface="Times New Roman"/>
              </a:rPr>
              <a:t>- </a:t>
            </a:r>
            <a:r>
              <a:rPr lang="es-ES_tradnl" sz="2000" dirty="0">
                <a:solidFill>
                  <a:prstClr val="black"/>
                </a:solidFill>
                <a:latin typeface="Calibri"/>
                <a:ea typeface="Calibri"/>
                <a:cs typeface="Times New Roman"/>
              </a:rPr>
              <a:t>APOYO A LA INDUSTRIA AGRARIA Y ALIMENTARIA</a:t>
            </a:r>
            <a:r>
              <a:rPr lang="es-ES_tradnl" sz="2000" dirty="0" smtClean="0">
                <a:solidFill>
                  <a:prstClr val="black"/>
                </a:solidFill>
                <a:latin typeface="Calibri"/>
                <a:ea typeface="Calibri"/>
                <a:cs typeface="Times New Roman"/>
              </a:rPr>
              <a:t>.</a:t>
            </a:r>
          </a:p>
          <a:p>
            <a:pPr marL="836676" lvl="2" indent="-342900" algn="just">
              <a:lnSpc>
                <a:spcPct val="105000"/>
              </a:lnSpc>
              <a:spcAft>
                <a:spcPts val="1000"/>
              </a:spcAft>
              <a:buClr>
                <a:srgbClr val="94C600"/>
              </a:buClr>
              <a:buFont typeface="Wingdings" panose="05000000000000000000" pitchFamily="2" charset="2"/>
              <a:buChar char="Ø"/>
            </a:pPr>
            <a:r>
              <a:rPr lang="es-ES" sz="2000" dirty="0" smtClean="0">
                <a:solidFill>
                  <a:prstClr val="black"/>
                </a:solidFill>
                <a:latin typeface="Calibri"/>
                <a:ea typeface="Calibri"/>
                <a:cs typeface="Times New Roman"/>
              </a:rPr>
              <a:t>M03 </a:t>
            </a:r>
            <a:r>
              <a:rPr lang="es-ES" sz="2000" dirty="0">
                <a:solidFill>
                  <a:prstClr val="black"/>
                </a:solidFill>
                <a:latin typeface="Calibri"/>
                <a:ea typeface="Calibri"/>
                <a:cs typeface="Times New Roman"/>
              </a:rPr>
              <a:t>- </a:t>
            </a:r>
            <a:r>
              <a:rPr lang="es-ES_tradnl" sz="2000" dirty="0">
                <a:solidFill>
                  <a:prstClr val="black"/>
                </a:solidFill>
                <a:latin typeface="Calibri"/>
                <a:ea typeface="Calibri"/>
                <a:cs typeface="Times New Roman"/>
              </a:rPr>
              <a:t>DESARROLLO DE EMPRESAS EN LA </a:t>
            </a:r>
            <a:r>
              <a:rPr lang="es-ES_tradnl" sz="2000" dirty="0" smtClean="0">
                <a:solidFill>
                  <a:prstClr val="black"/>
                </a:solidFill>
                <a:latin typeface="Calibri"/>
                <a:ea typeface="Calibri"/>
                <a:cs typeface="Times New Roman"/>
              </a:rPr>
              <a:t>COMARCA</a:t>
            </a:r>
          </a:p>
          <a:p>
            <a:pPr marL="836676" lvl="2" indent="-342900" algn="just">
              <a:lnSpc>
                <a:spcPct val="105000"/>
              </a:lnSpc>
              <a:spcAft>
                <a:spcPts val="1000"/>
              </a:spcAft>
              <a:buClr>
                <a:srgbClr val="94C600"/>
              </a:buClr>
              <a:buFont typeface="Wingdings" panose="05000000000000000000" pitchFamily="2" charset="2"/>
              <a:buChar char="Ø"/>
            </a:pPr>
            <a:r>
              <a:rPr lang="es-ES" sz="2000" dirty="0" smtClean="0">
                <a:solidFill>
                  <a:prstClr val="black"/>
                </a:solidFill>
                <a:latin typeface="Calibri"/>
                <a:ea typeface="Calibri"/>
                <a:cs typeface="Times New Roman"/>
              </a:rPr>
              <a:t>M04 </a:t>
            </a:r>
            <a:r>
              <a:rPr lang="es-ES" sz="2000" dirty="0">
                <a:solidFill>
                  <a:prstClr val="black"/>
                </a:solidFill>
                <a:latin typeface="Calibri"/>
                <a:ea typeface="Calibri"/>
                <a:cs typeface="Times New Roman"/>
              </a:rPr>
              <a:t>- </a:t>
            </a:r>
            <a:r>
              <a:rPr lang="es-ES_tradnl" sz="2000" dirty="0">
                <a:solidFill>
                  <a:prstClr val="black"/>
                </a:solidFill>
                <a:latin typeface="Calibri"/>
                <a:ea typeface="Calibri"/>
                <a:cs typeface="Times New Roman"/>
              </a:rPr>
              <a:t>DESARROLLO DE EMPRESAS TURÍSTICAS EN LA COMARCA</a:t>
            </a:r>
            <a:r>
              <a:rPr lang="es-ES_tradnl" sz="2000" dirty="0" smtClean="0">
                <a:solidFill>
                  <a:prstClr val="black"/>
                </a:solidFill>
                <a:latin typeface="Calibri"/>
                <a:ea typeface="Calibri"/>
                <a:cs typeface="Times New Roman"/>
              </a:rPr>
              <a:t>.</a:t>
            </a:r>
          </a:p>
          <a:p>
            <a:pPr marL="836676" lvl="2" indent="-342900" algn="just">
              <a:lnSpc>
                <a:spcPct val="105000"/>
              </a:lnSpc>
              <a:spcAft>
                <a:spcPts val="1000"/>
              </a:spcAft>
              <a:buClr>
                <a:srgbClr val="94C600"/>
              </a:buClr>
              <a:buFont typeface="Wingdings" panose="05000000000000000000" pitchFamily="2" charset="2"/>
              <a:buChar char="Ø"/>
            </a:pPr>
            <a:r>
              <a:rPr lang="es-ES" sz="2000" dirty="0" smtClean="0">
                <a:solidFill>
                  <a:prstClr val="black"/>
                </a:solidFill>
                <a:latin typeface="Calibri"/>
                <a:ea typeface="Calibri"/>
                <a:cs typeface="Times New Roman"/>
              </a:rPr>
              <a:t>M05 </a:t>
            </a:r>
            <a:r>
              <a:rPr lang="es-ES" sz="2000" dirty="0">
                <a:solidFill>
                  <a:prstClr val="black"/>
                </a:solidFill>
                <a:latin typeface="Calibri"/>
                <a:ea typeface="Calibri"/>
                <a:cs typeface="Times New Roman"/>
              </a:rPr>
              <a:t>- </a:t>
            </a:r>
            <a:r>
              <a:rPr lang="es-ES_tradnl" sz="2000" dirty="0">
                <a:solidFill>
                  <a:prstClr val="black"/>
                </a:solidFill>
                <a:latin typeface="Calibri"/>
                <a:ea typeface="Calibri"/>
                <a:cs typeface="Times New Roman"/>
              </a:rPr>
              <a:t>MEJORA DE SERVICIOS A LA POBLACIÓN Y RENOVACIÓN DE POBLACIONES LOCALES</a:t>
            </a:r>
            <a:r>
              <a:rPr lang="es-ES_tradnl" sz="2000" dirty="0" smtClean="0">
                <a:solidFill>
                  <a:prstClr val="black"/>
                </a:solidFill>
                <a:latin typeface="Calibri"/>
                <a:ea typeface="Calibri"/>
                <a:cs typeface="Times New Roman"/>
              </a:rPr>
              <a:t>.</a:t>
            </a:r>
          </a:p>
          <a:p>
            <a:pPr marL="836676" lvl="2" indent="-342900" algn="just">
              <a:lnSpc>
                <a:spcPct val="105000"/>
              </a:lnSpc>
              <a:spcAft>
                <a:spcPts val="1000"/>
              </a:spcAft>
              <a:buClr>
                <a:srgbClr val="94C600"/>
              </a:buClr>
              <a:buFont typeface="Wingdings" panose="05000000000000000000" pitchFamily="2" charset="2"/>
              <a:buChar char="Ø"/>
            </a:pPr>
            <a:r>
              <a:rPr lang="es-ES" sz="2000" dirty="0" smtClean="0">
                <a:solidFill>
                  <a:prstClr val="black"/>
                </a:solidFill>
                <a:latin typeface="Calibri"/>
                <a:ea typeface="Calibri"/>
                <a:cs typeface="Times New Roman"/>
              </a:rPr>
              <a:t>M06 </a:t>
            </a:r>
            <a:r>
              <a:rPr lang="es-ES" sz="2000" dirty="0">
                <a:solidFill>
                  <a:prstClr val="black"/>
                </a:solidFill>
                <a:latin typeface="Calibri"/>
                <a:ea typeface="Calibri"/>
                <a:cs typeface="Times New Roman"/>
              </a:rPr>
              <a:t>– </a:t>
            </a:r>
            <a:r>
              <a:rPr lang="es-ES_tradnl" sz="2000" dirty="0">
                <a:solidFill>
                  <a:prstClr val="black"/>
                </a:solidFill>
                <a:latin typeface="Calibri"/>
                <a:ea typeface="Calibri"/>
                <a:cs typeface="Times New Roman"/>
              </a:rPr>
              <a:t>RECUPERACIÓN Y MEJORA DEL </a:t>
            </a:r>
            <a:r>
              <a:rPr lang="es-ES_tradnl" sz="2000" dirty="0" smtClean="0">
                <a:solidFill>
                  <a:prstClr val="black"/>
                </a:solidFill>
                <a:latin typeface="Calibri"/>
                <a:ea typeface="Calibri"/>
                <a:cs typeface="Times New Roman"/>
              </a:rPr>
              <a:t>PATRIMONIO </a:t>
            </a:r>
            <a:r>
              <a:rPr lang="es-ES_tradnl" sz="2000" dirty="0">
                <a:solidFill>
                  <a:prstClr val="black"/>
                </a:solidFill>
                <a:latin typeface="Calibri"/>
                <a:ea typeface="Calibri"/>
                <a:cs typeface="Times New Roman"/>
              </a:rPr>
              <a:t>Y ENTORNO NATURAL.</a:t>
            </a:r>
            <a:endParaRPr lang="es-ES" sz="1900" dirty="0">
              <a:latin typeface="Calibri"/>
              <a:ea typeface="Calibri"/>
              <a:cs typeface="Times New Roman"/>
            </a:endParaRPr>
          </a:p>
          <a:p>
            <a:pPr marL="342900" lvl="0" indent="-342900">
              <a:lnSpc>
                <a:spcPct val="115000"/>
              </a:lnSpc>
              <a:spcAft>
                <a:spcPts val="1000"/>
              </a:spcAft>
              <a:buFontTx/>
              <a:buChar char="-"/>
            </a:pPr>
            <a:endParaRPr lang="es-ES" sz="2400" dirty="0">
              <a:latin typeface="Calibri"/>
              <a:ea typeface="Calibri"/>
              <a:cs typeface="Times New Roman"/>
            </a:endParaRPr>
          </a:p>
          <a:p>
            <a:pPr marL="109728" indent="0">
              <a:buNone/>
            </a:pPr>
            <a:endParaRPr lang="es-ES" sz="24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2605694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5129" y="56410"/>
            <a:ext cx="615058" cy="606175"/>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335" y="109985"/>
            <a:ext cx="474749" cy="552601"/>
          </a:xfrm>
          <a:prstGeom prst="rect">
            <a:avLst/>
          </a:prstGeom>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19670" y="253050"/>
            <a:ext cx="1072009" cy="409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16422" y="46007"/>
            <a:ext cx="548481" cy="552869"/>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87347" y="284585"/>
            <a:ext cx="1127118" cy="378001"/>
          </a:xfrm>
          <a:prstGeom prst="rect">
            <a:avLst/>
          </a:prstGeom>
        </p:spPr>
      </p:pic>
      <p:sp>
        <p:nvSpPr>
          <p:cNvPr id="9" name="8 CuadroTexto"/>
          <p:cNvSpPr txBox="1"/>
          <p:nvPr/>
        </p:nvSpPr>
        <p:spPr>
          <a:xfrm>
            <a:off x="964566" y="1196752"/>
            <a:ext cx="7704856" cy="1846659"/>
          </a:xfrm>
          <a:prstGeom prst="rect">
            <a:avLst/>
          </a:prstGeom>
          <a:noFill/>
        </p:spPr>
        <p:txBody>
          <a:bodyPr wrap="square" rtlCol="0">
            <a:spAutoFit/>
          </a:bodyPr>
          <a:lstStyle/>
          <a:p>
            <a:pPr algn="ctr"/>
            <a:endParaRPr lang="es-ES" sz="3200" b="1" dirty="0" smtClean="0">
              <a:effectLst>
                <a:outerShdw blurRad="38100" dist="38100" dir="2700000" algn="tl">
                  <a:srgbClr val="000000">
                    <a:alpha val="43137"/>
                  </a:srgbClr>
                </a:outerShdw>
              </a:effectLst>
            </a:endParaRPr>
          </a:p>
          <a:p>
            <a:pPr algn="ctr"/>
            <a:r>
              <a:rPr lang="es-ES" sz="3200" b="1" dirty="0" smtClean="0">
                <a:effectLst>
                  <a:outerShdw blurRad="38100" dist="38100" dir="2700000" algn="tl">
                    <a:srgbClr val="000000">
                      <a:alpha val="43137"/>
                    </a:srgbClr>
                  </a:outerShdw>
                </a:effectLst>
              </a:rPr>
              <a:t>GRACIAS </a:t>
            </a:r>
            <a:endParaRPr lang="es-ES" sz="3200" b="1" dirty="0">
              <a:effectLst>
                <a:outerShdw blurRad="38100" dist="38100" dir="2700000" algn="tl">
                  <a:srgbClr val="000000">
                    <a:alpha val="43137"/>
                  </a:srgbClr>
                </a:outerShdw>
              </a:effectLst>
            </a:endParaRPr>
          </a:p>
          <a:p>
            <a:pPr algn="ctr"/>
            <a:r>
              <a:rPr lang="es-ES" sz="3200" b="1" dirty="0">
                <a:effectLst>
                  <a:outerShdw blurRad="38100" dist="38100" dir="2700000" algn="tl">
                    <a:srgbClr val="000000">
                      <a:alpha val="43137"/>
                    </a:srgbClr>
                  </a:outerShdw>
                </a:effectLst>
              </a:rPr>
              <a:t>POR SU </a:t>
            </a:r>
            <a:r>
              <a:rPr lang="es-ES" sz="3200" b="1" dirty="0" smtClean="0">
                <a:effectLst>
                  <a:outerShdw blurRad="38100" dist="38100" dir="2700000" algn="tl">
                    <a:srgbClr val="000000">
                      <a:alpha val="43137"/>
                    </a:srgbClr>
                  </a:outerShdw>
                </a:effectLst>
              </a:rPr>
              <a:t>ATENCIÓN</a:t>
            </a:r>
            <a:endParaRPr lang="es-ES" sz="3200" b="1" dirty="0">
              <a:effectLst>
                <a:outerShdw blurRad="38100" dist="38100" dir="2700000" algn="tl">
                  <a:srgbClr val="000000">
                    <a:alpha val="43137"/>
                  </a:srgbClr>
                </a:outerShdw>
              </a:effectLst>
            </a:endParaRPr>
          </a:p>
          <a:p>
            <a:endParaRPr lang="es-ES" dirty="0"/>
          </a:p>
        </p:txBody>
      </p:sp>
    </p:spTree>
    <p:extLst>
      <p:ext uri="{BB962C8B-B14F-4D97-AF65-F5344CB8AC3E}">
        <p14:creationId xmlns:p14="http://schemas.microsoft.com/office/powerpoint/2010/main" val="595338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83976"/>
          </a:xfrm>
        </p:spPr>
        <p:txBody>
          <a:bodyPr>
            <a:normAutofit fontScale="92500"/>
          </a:bodyPr>
          <a:lstStyle/>
          <a:p>
            <a:pPr marL="0" lvl="0" indent="0">
              <a:lnSpc>
                <a:spcPct val="115000"/>
              </a:lnSpc>
              <a:spcAft>
                <a:spcPts val="1000"/>
              </a:spcAft>
              <a:buNone/>
            </a:pPr>
            <a:r>
              <a:rPr lang="es-ES_tradnl" sz="2400" b="1" dirty="0"/>
              <a:t>M01: APOYO AL DESARROLLO DEL SECTOR AGRÍCOLA EN LA COMARCA. </a:t>
            </a:r>
            <a:endParaRPr lang="es-ES_tradnl" sz="2400" b="1" dirty="0" smtClean="0"/>
          </a:p>
          <a:p>
            <a:pPr marL="0" lvl="0" indent="0">
              <a:lnSpc>
                <a:spcPct val="115000"/>
              </a:lnSpc>
              <a:spcAft>
                <a:spcPts val="1000"/>
              </a:spcAft>
              <a:buNone/>
            </a:pPr>
            <a:r>
              <a:rPr lang="es-ES" sz="2600" u="sng" dirty="0" smtClean="0">
                <a:latin typeface="Calibri"/>
                <a:ea typeface="Calibri"/>
                <a:cs typeface="Times New Roman"/>
              </a:rPr>
              <a:t>Beneficiario</a:t>
            </a:r>
            <a:r>
              <a:rPr lang="es-ES" sz="2600" dirty="0" smtClean="0">
                <a:latin typeface="Calibri"/>
                <a:ea typeface="Calibri"/>
                <a:cs typeface="Times New Roman"/>
              </a:rPr>
              <a:t>s: </a:t>
            </a:r>
            <a:r>
              <a:rPr lang="es-ES_tradnl" sz="2600" dirty="0">
                <a:latin typeface="Calibri"/>
                <a:ea typeface="Calibri"/>
                <a:cs typeface="Times New Roman"/>
              </a:rPr>
              <a:t>Personas físicas o jurídicas que pretendan incorporarse al sector agrícola con un plan no profesional de incorporación al mismo</a:t>
            </a:r>
            <a:r>
              <a:rPr lang="es-ES_tradnl" sz="2600" dirty="0" smtClean="0">
                <a:latin typeface="Calibri"/>
                <a:ea typeface="Calibri"/>
                <a:cs typeface="Times New Roman"/>
              </a:rPr>
              <a:t>.</a:t>
            </a:r>
          </a:p>
          <a:p>
            <a:pPr marL="0" lvl="0" indent="0">
              <a:lnSpc>
                <a:spcPct val="115000"/>
              </a:lnSpc>
              <a:spcAft>
                <a:spcPts val="1000"/>
              </a:spcAft>
              <a:buNone/>
            </a:pPr>
            <a:r>
              <a:rPr lang="es-ES" sz="2600" u="sng" dirty="0" smtClean="0">
                <a:latin typeface="Calibri"/>
                <a:ea typeface="Calibri"/>
                <a:cs typeface="Times New Roman"/>
              </a:rPr>
              <a:t>Tipología</a:t>
            </a:r>
            <a:r>
              <a:rPr lang="es-ES" sz="2600" dirty="0" smtClean="0">
                <a:latin typeface="Calibri"/>
                <a:ea typeface="Calibri"/>
                <a:cs typeface="Times New Roman"/>
              </a:rPr>
              <a:t>.</a:t>
            </a:r>
            <a:endParaRPr lang="es-ES" sz="2600" dirty="0">
              <a:latin typeface="Calibri"/>
              <a:ea typeface="Calibri"/>
              <a:cs typeface="Times New Roman"/>
            </a:endParaRPr>
          </a:p>
          <a:p>
            <a:pPr marL="598932" lvl="1" indent="-342900" algn="just">
              <a:lnSpc>
                <a:spcPct val="115000"/>
              </a:lnSpc>
              <a:spcAft>
                <a:spcPts val="1000"/>
              </a:spcAft>
              <a:buBlip>
                <a:blip r:embed="rId2"/>
              </a:buBlip>
            </a:pPr>
            <a:r>
              <a:rPr lang="es-ES_tradnl" dirty="0">
                <a:latin typeface="Calibri"/>
                <a:ea typeface="Calibri"/>
                <a:cs typeface="Times New Roman"/>
              </a:rPr>
              <a:t>1.1.- Inversiones para la incorporación de nuevos agricultores que tengan un plan no profesional de incorporación al sector.</a:t>
            </a:r>
            <a:r>
              <a:rPr lang="es-ES" dirty="0" smtClean="0">
                <a:latin typeface="Calibri"/>
                <a:ea typeface="Calibri"/>
                <a:cs typeface="Times New Roman"/>
              </a:rPr>
              <a:t>1.2</a:t>
            </a:r>
            <a:r>
              <a:rPr lang="es-ES" dirty="0">
                <a:latin typeface="Calibri"/>
                <a:ea typeface="Calibri"/>
                <a:cs typeface="Times New Roman"/>
              </a:rPr>
              <a:t>.- Inversiones en la ampliación de las instalaciones o equipos que conlleven el aumento de la oferta de productos/servicios</a:t>
            </a:r>
            <a:r>
              <a:rPr lang="es-ES" sz="2000" dirty="0" smtClean="0">
                <a:latin typeface="Calibri"/>
                <a:ea typeface="Calibri"/>
                <a:cs typeface="Times New Roman"/>
              </a:rPr>
              <a:t>.</a:t>
            </a:r>
            <a:endParaRPr lang="es-ES" sz="2000" dirty="0">
              <a:latin typeface="Calibri"/>
              <a:ea typeface="Calibri"/>
              <a:cs typeface="Times New Roman"/>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1733676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83976"/>
          </a:xfrm>
        </p:spPr>
        <p:txBody>
          <a:bodyPr>
            <a:normAutofit fontScale="85000" lnSpcReduction="20000"/>
          </a:bodyPr>
          <a:lstStyle/>
          <a:p>
            <a:pPr marL="0" lvl="0" indent="0">
              <a:lnSpc>
                <a:spcPct val="115000"/>
              </a:lnSpc>
              <a:spcAft>
                <a:spcPts val="1000"/>
              </a:spcAft>
              <a:buNone/>
            </a:pPr>
            <a:r>
              <a:rPr lang="es-ES" sz="2800" b="1" u="sng" dirty="0" smtClean="0">
                <a:latin typeface="Calibri"/>
                <a:ea typeface="Calibri"/>
                <a:cs typeface="Times New Roman"/>
              </a:rPr>
              <a:t>M01.- </a:t>
            </a:r>
            <a:r>
              <a:rPr lang="es-ES_tradnl" sz="2800" b="1" u="sng" dirty="0"/>
              <a:t>APOYO AL DESARROLLO DEL SECTOR AGRÍCOLA EN LA COMARCA. </a:t>
            </a:r>
            <a:endParaRPr lang="es-ES" sz="2800" b="1" u="sng" dirty="0" smtClean="0">
              <a:latin typeface="Calibri"/>
              <a:ea typeface="Calibri"/>
              <a:cs typeface="Times New Roman"/>
            </a:endParaRPr>
          </a:p>
          <a:p>
            <a:pPr marL="228600">
              <a:lnSpc>
                <a:spcPct val="115000"/>
              </a:lnSpc>
              <a:spcAft>
                <a:spcPts val="1000"/>
              </a:spcAft>
            </a:pPr>
            <a:r>
              <a:rPr lang="es-ES" sz="2800" dirty="0" smtClean="0">
                <a:latin typeface="Calibri"/>
                <a:ea typeface="Calibri"/>
                <a:cs typeface="Times New Roman"/>
              </a:rPr>
              <a:t>Intensidad de la Ayuda.</a:t>
            </a:r>
          </a:p>
          <a:p>
            <a:pPr marL="342900" indent="-342900">
              <a:lnSpc>
                <a:spcPct val="115000"/>
              </a:lnSpc>
              <a:spcAft>
                <a:spcPts val="1000"/>
              </a:spcAft>
            </a:pPr>
            <a:r>
              <a:rPr lang="es-ES" sz="2000" b="1" dirty="0" smtClean="0">
                <a:latin typeface="Calibri"/>
                <a:ea typeface="Calibri"/>
                <a:cs typeface="Times New Roman"/>
              </a:rPr>
              <a:t>36 </a:t>
            </a:r>
            <a:r>
              <a:rPr lang="es-ES" sz="2000" b="1" dirty="0">
                <a:latin typeface="Calibri"/>
                <a:ea typeface="Calibri"/>
                <a:cs typeface="Times New Roman"/>
              </a:rPr>
              <a:t>% del total </a:t>
            </a:r>
            <a:r>
              <a:rPr lang="es-ES" sz="2000" dirty="0">
                <a:latin typeface="Calibri"/>
                <a:ea typeface="Calibri"/>
                <a:cs typeface="Times New Roman"/>
              </a:rPr>
              <a:t>de la Inversión subvencionable. </a:t>
            </a:r>
          </a:p>
          <a:p>
            <a:pPr marL="342900" indent="-342900">
              <a:lnSpc>
                <a:spcPct val="115000"/>
              </a:lnSpc>
              <a:spcAft>
                <a:spcPts val="1000"/>
              </a:spcAft>
            </a:pPr>
            <a:r>
              <a:rPr lang="es-ES" sz="2000" dirty="0" smtClean="0">
                <a:latin typeface="Calibri"/>
                <a:ea typeface="Calibri"/>
                <a:cs typeface="Times New Roman"/>
              </a:rPr>
              <a:t>Este </a:t>
            </a:r>
            <a:r>
              <a:rPr lang="es-ES" sz="2000" dirty="0">
                <a:latin typeface="Calibri"/>
                <a:ea typeface="Calibri"/>
                <a:cs typeface="Times New Roman"/>
              </a:rPr>
              <a:t>porcentaje de ayuda se incrementara siguiendo la siguiente escala:</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ser socio de ADI Sierra Oeste de Madrid: 1% adicional.</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menos de 1.500 Habitantes: 3 %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entre 1.501 y 3.000 Habitantes: 2 %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3.001 o más habitantes: 1% adicional más.</a:t>
            </a:r>
          </a:p>
          <a:p>
            <a:pPr marL="342900" indent="-342900">
              <a:lnSpc>
                <a:spcPct val="115000"/>
              </a:lnSpc>
              <a:spcAft>
                <a:spcPts val="1000"/>
              </a:spcAft>
            </a:pPr>
            <a:r>
              <a:rPr lang="es-ES" sz="2000" dirty="0" smtClean="0">
                <a:latin typeface="Calibri"/>
                <a:ea typeface="Calibri"/>
                <a:cs typeface="Times New Roman"/>
              </a:rPr>
              <a:t>Intensidad </a:t>
            </a:r>
            <a:r>
              <a:rPr lang="es-ES" sz="2000" dirty="0">
                <a:latin typeface="Calibri"/>
                <a:ea typeface="Calibri"/>
                <a:cs typeface="Times New Roman"/>
              </a:rPr>
              <a:t>máxima </a:t>
            </a:r>
            <a:r>
              <a:rPr lang="es-ES" sz="2000" b="1" dirty="0">
                <a:latin typeface="Calibri"/>
                <a:ea typeface="Calibri"/>
                <a:cs typeface="Times New Roman"/>
              </a:rPr>
              <a:t>40 %.</a:t>
            </a:r>
          </a:p>
          <a:p>
            <a:pPr marL="342900" indent="-342900">
              <a:lnSpc>
                <a:spcPct val="115000"/>
              </a:lnSpc>
              <a:spcAft>
                <a:spcPts val="1000"/>
              </a:spcAft>
            </a:pPr>
            <a:r>
              <a:rPr lang="es-ES" sz="2000" dirty="0" smtClean="0">
                <a:latin typeface="Calibri"/>
                <a:ea typeface="Calibri"/>
                <a:cs typeface="Times New Roman"/>
              </a:rPr>
              <a:t>Máximo de ayuda: </a:t>
            </a:r>
            <a:r>
              <a:rPr lang="es-ES" sz="2000" b="1" dirty="0" smtClean="0">
                <a:latin typeface="Calibri"/>
                <a:ea typeface="Calibri"/>
                <a:cs typeface="Times New Roman"/>
              </a:rPr>
              <a:t>Sin </a:t>
            </a:r>
            <a:r>
              <a:rPr lang="es-ES" sz="2000" b="1" dirty="0">
                <a:latin typeface="Calibri"/>
                <a:ea typeface="Calibri"/>
                <a:cs typeface="Times New Roman"/>
              </a:rPr>
              <a:t>máximo por proyecto.</a:t>
            </a:r>
            <a:endParaRPr lang="es-ES" sz="2000" dirty="0">
              <a:latin typeface="Calibri"/>
              <a:ea typeface="Calibri"/>
              <a:cs typeface="Times New Roman"/>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2435324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5116024"/>
          </a:xfrm>
        </p:spPr>
        <p:txBody>
          <a:bodyPr>
            <a:normAutofit fontScale="47500" lnSpcReduction="20000"/>
          </a:bodyPr>
          <a:lstStyle/>
          <a:p>
            <a:pPr marL="0" lvl="0" indent="0" algn="just">
              <a:lnSpc>
                <a:spcPct val="115000"/>
              </a:lnSpc>
              <a:spcAft>
                <a:spcPts val="1000"/>
              </a:spcAft>
              <a:buNone/>
            </a:pPr>
            <a:r>
              <a:rPr lang="es-ES" sz="5100" b="1" u="sng" dirty="0" smtClean="0">
                <a:latin typeface="Calibri"/>
                <a:ea typeface="Calibri"/>
                <a:cs typeface="Times New Roman"/>
              </a:rPr>
              <a:t>M02.- </a:t>
            </a:r>
            <a:r>
              <a:rPr lang="es-ES_tradnl" sz="5100" b="1" u="sng" dirty="0">
                <a:latin typeface="Calibri"/>
                <a:ea typeface="Calibri"/>
                <a:cs typeface="Times New Roman"/>
              </a:rPr>
              <a:t>APOYO A LA INDUSTRIA AGRARIA Y </a:t>
            </a:r>
            <a:r>
              <a:rPr lang="es-ES_tradnl" sz="5100" b="1" u="sng" dirty="0" smtClean="0">
                <a:latin typeface="Calibri"/>
                <a:ea typeface="Calibri"/>
                <a:cs typeface="Times New Roman"/>
              </a:rPr>
              <a:t>ALIMENTARIA</a:t>
            </a:r>
            <a:r>
              <a:rPr lang="es-ES" sz="5100" b="1" u="sng" dirty="0" smtClean="0">
                <a:latin typeface="Calibri"/>
                <a:ea typeface="Calibri"/>
                <a:cs typeface="Times New Roman"/>
              </a:rPr>
              <a:t>.</a:t>
            </a:r>
          </a:p>
          <a:p>
            <a:pPr marL="228600">
              <a:lnSpc>
                <a:spcPct val="115000"/>
              </a:lnSpc>
              <a:spcAft>
                <a:spcPts val="1000"/>
              </a:spcAft>
            </a:pPr>
            <a:r>
              <a:rPr lang="es-ES" sz="4500" b="1" u="sng" dirty="0" smtClean="0">
                <a:latin typeface="Calibri"/>
                <a:ea typeface="Calibri"/>
                <a:cs typeface="Times New Roman"/>
              </a:rPr>
              <a:t>Beneficiario</a:t>
            </a:r>
            <a:r>
              <a:rPr lang="es-ES" sz="4500" dirty="0" smtClean="0">
                <a:latin typeface="Calibri"/>
                <a:ea typeface="Calibri"/>
                <a:cs typeface="Times New Roman"/>
              </a:rPr>
              <a:t>: </a:t>
            </a:r>
            <a:r>
              <a:rPr lang="es-ES_tradnl" sz="4500" dirty="0">
                <a:latin typeface="Calibri"/>
                <a:ea typeface="Calibri"/>
                <a:cs typeface="Times New Roman"/>
              </a:rPr>
              <a:t>Personas físicas o jurídicas y sus agrupaciones</a:t>
            </a:r>
            <a:r>
              <a:rPr lang="es-ES_tradnl" sz="4500" dirty="0" smtClean="0">
                <a:latin typeface="Calibri"/>
                <a:ea typeface="Calibri"/>
                <a:cs typeface="Times New Roman"/>
              </a:rPr>
              <a:t>.</a:t>
            </a:r>
            <a:endParaRPr lang="es-ES" sz="4500" dirty="0" smtClean="0">
              <a:latin typeface="Calibri"/>
              <a:ea typeface="Calibri"/>
              <a:cs typeface="Times New Roman"/>
            </a:endParaRPr>
          </a:p>
          <a:p>
            <a:pPr marL="228600">
              <a:lnSpc>
                <a:spcPct val="115000"/>
              </a:lnSpc>
              <a:spcAft>
                <a:spcPts val="1000"/>
              </a:spcAft>
            </a:pPr>
            <a:r>
              <a:rPr lang="es-ES" sz="4500" u="sng" dirty="0" smtClean="0">
                <a:latin typeface="Calibri"/>
                <a:ea typeface="Calibri"/>
                <a:cs typeface="Times New Roman"/>
              </a:rPr>
              <a:t>Tipología</a:t>
            </a:r>
            <a:r>
              <a:rPr lang="es-ES" sz="4500" dirty="0" smtClean="0">
                <a:latin typeface="Calibri"/>
                <a:ea typeface="Calibri"/>
                <a:cs typeface="Times New Roman"/>
              </a:rPr>
              <a:t>.</a:t>
            </a:r>
          </a:p>
          <a:p>
            <a:pPr marL="950976" lvl="2" indent="-457200" algn="just">
              <a:lnSpc>
                <a:spcPct val="115000"/>
              </a:lnSpc>
              <a:spcAft>
                <a:spcPts val="1000"/>
              </a:spcAft>
              <a:buBlip>
                <a:blip r:embed="rId2"/>
              </a:buBlip>
            </a:pPr>
            <a:r>
              <a:rPr lang="es-ES" sz="4500" dirty="0">
                <a:latin typeface="Calibri"/>
                <a:ea typeface="Calibri"/>
                <a:cs typeface="Times New Roman"/>
              </a:rPr>
              <a:t>2</a:t>
            </a:r>
            <a:r>
              <a:rPr lang="es-ES" sz="4500" dirty="0" smtClean="0">
                <a:latin typeface="Calibri"/>
                <a:ea typeface="Calibri"/>
                <a:cs typeface="Times New Roman"/>
              </a:rPr>
              <a:t>.1 </a:t>
            </a:r>
            <a:r>
              <a:rPr lang="es-ES" sz="4500" dirty="0">
                <a:latin typeface="Calibri"/>
                <a:ea typeface="Calibri"/>
                <a:cs typeface="Times New Roman"/>
              </a:rPr>
              <a:t>Inversiones en la creación de nuevas industrias agroalimentarias.</a:t>
            </a:r>
          </a:p>
          <a:p>
            <a:pPr marL="950976" lvl="2" indent="-457200" algn="just">
              <a:lnSpc>
                <a:spcPct val="115000"/>
              </a:lnSpc>
              <a:spcAft>
                <a:spcPts val="1000"/>
              </a:spcAft>
              <a:buBlip>
                <a:blip r:embed="rId2"/>
              </a:buBlip>
            </a:pPr>
            <a:r>
              <a:rPr lang="es-ES" sz="4500" dirty="0">
                <a:latin typeface="Calibri"/>
                <a:ea typeface="Calibri"/>
                <a:cs typeface="Times New Roman"/>
              </a:rPr>
              <a:t>2</a:t>
            </a:r>
            <a:r>
              <a:rPr lang="es-ES" sz="4500" dirty="0" smtClean="0">
                <a:latin typeface="Calibri"/>
                <a:ea typeface="Calibri"/>
                <a:cs typeface="Times New Roman"/>
              </a:rPr>
              <a:t>.2 </a:t>
            </a:r>
            <a:r>
              <a:rPr lang="es-ES" sz="4500" dirty="0">
                <a:latin typeface="Calibri"/>
                <a:ea typeface="Calibri"/>
                <a:cs typeface="Times New Roman"/>
              </a:rPr>
              <a:t>Inversiones para la </a:t>
            </a:r>
            <a:r>
              <a:rPr lang="es-ES" sz="4500" dirty="0" smtClean="0">
                <a:latin typeface="Calibri"/>
                <a:ea typeface="Calibri"/>
                <a:cs typeface="Times New Roman"/>
              </a:rPr>
              <a:t>creación  </a:t>
            </a:r>
            <a:r>
              <a:rPr lang="es-ES" sz="4500" dirty="0">
                <a:latin typeface="Calibri"/>
                <a:ea typeface="Calibri"/>
                <a:cs typeface="Times New Roman"/>
              </a:rPr>
              <a:t>y modernización de industrias agroalimentarias destinadas al comercio minorista en destino.</a:t>
            </a:r>
          </a:p>
          <a:p>
            <a:pPr marL="950976" lvl="2" indent="-457200" algn="just">
              <a:lnSpc>
                <a:spcPct val="115000"/>
              </a:lnSpc>
              <a:spcAft>
                <a:spcPts val="1000"/>
              </a:spcAft>
              <a:buBlip>
                <a:blip r:embed="rId2"/>
              </a:buBlip>
            </a:pPr>
            <a:r>
              <a:rPr lang="es-ES" sz="4500" dirty="0">
                <a:latin typeface="Calibri"/>
                <a:ea typeface="Calibri"/>
                <a:cs typeface="Times New Roman"/>
              </a:rPr>
              <a:t>2</a:t>
            </a:r>
            <a:r>
              <a:rPr lang="es-ES" sz="4500" dirty="0" smtClean="0">
                <a:latin typeface="Calibri"/>
                <a:ea typeface="Calibri"/>
                <a:cs typeface="Times New Roman"/>
              </a:rPr>
              <a:t>.3 </a:t>
            </a:r>
            <a:r>
              <a:rPr lang="es-ES" sz="4500" dirty="0">
                <a:latin typeface="Calibri"/>
                <a:ea typeface="Calibri"/>
                <a:cs typeface="Times New Roman"/>
              </a:rPr>
              <a:t>Inversiones en maquinaria, equipos e instalaciones, que supongan una mejora de la calidad del producto, una ampliación de la oferta  o una reducción de los efectos negativos sobre el medio ambiente</a:t>
            </a:r>
            <a:r>
              <a:rPr lang="es-ES" sz="4500" dirty="0" smtClean="0">
                <a:latin typeface="Calibri"/>
                <a:ea typeface="Calibri"/>
                <a:cs typeface="Times New Roman"/>
              </a:rPr>
              <a:t>.</a:t>
            </a:r>
            <a:endParaRPr lang="es-ES" sz="4500" dirty="0">
              <a:latin typeface="Calibri"/>
              <a:ea typeface="Calibri"/>
              <a:cs typeface="Times New Roman"/>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3799847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11968"/>
          </a:xfrm>
        </p:spPr>
        <p:txBody>
          <a:bodyPr>
            <a:normAutofit fontScale="40000" lnSpcReduction="20000"/>
          </a:bodyPr>
          <a:lstStyle/>
          <a:p>
            <a:pPr marL="0" lvl="0" indent="0" algn="just">
              <a:lnSpc>
                <a:spcPct val="115000"/>
              </a:lnSpc>
              <a:spcAft>
                <a:spcPts val="1000"/>
              </a:spcAft>
              <a:buNone/>
            </a:pPr>
            <a:r>
              <a:rPr lang="es-ES" sz="5100" b="1" u="sng" dirty="0" smtClean="0">
                <a:latin typeface="Calibri"/>
                <a:ea typeface="Calibri"/>
                <a:cs typeface="Times New Roman"/>
              </a:rPr>
              <a:t>M02.- </a:t>
            </a:r>
            <a:r>
              <a:rPr lang="es-ES_tradnl" sz="5100" b="1" u="sng" dirty="0">
                <a:latin typeface="Calibri"/>
                <a:ea typeface="Calibri"/>
                <a:cs typeface="Times New Roman"/>
              </a:rPr>
              <a:t>APOYO A LA INDUSTRIA AGRARIA Y </a:t>
            </a:r>
            <a:r>
              <a:rPr lang="es-ES_tradnl" sz="5100" b="1" u="sng" dirty="0" smtClean="0">
                <a:latin typeface="Calibri"/>
                <a:ea typeface="Calibri"/>
                <a:cs typeface="Times New Roman"/>
              </a:rPr>
              <a:t>ALIMENTARIA</a:t>
            </a:r>
            <a:r>
              <a:rPr lang="es-ES" sz="5100" b="1" u="sng" dirty="0" smtClean="0">
                <a:latin typeface="Calibri"/>
                <a:ea typeface="Calibri"/>
                <a:cs typeface="Times New Roman"/>
              </a:rPr>
              <a:t>.</a:t>
            </a:r>
          </a:p>
          <a:p>
            <a:pPr marL="228600">
              <a:lnSpc>
                <a:spcPct val="115000"/>
              </a:lnSpc>
              <a:spcAft>
                <a:spcPts val="1000"/>
              </a:spcAft>
            </a:pPr>
            <a:r>
              <a:rPr lang="es-ES" sz="4500" u="sng" dirty="0" smtClean="0">
                <a:latin typeface="Calibri"/>
                <a:ea typeface="Calibri"/>
                <a:cs typeface="Times New Roman"/>
              </a:rPr>
              <a:t>Tipología</a:t>
            </a:r>
            <a:r>
              <a:rPr lang="es-ES" sz="4500" dirty="0" smtClean="0">
                <a:latin typeface="Calibri"/>
                <a:ea typeface="Calibri"/>
                <a:cs typeface="Times New Roman"/>
              </a:rPr>
              <a:t>.</a:t>
            </a:r>
          </a:p>
          <a:p>
            <a:pPr marL="950976" lvl="2" indent="-457200" algn="just">
              <a:lnSpc>
                <a:spcPct val="115000"/>
              </a:lnSpc>
              <a:spcAft>
                <a:spcPts val="1000"/>
              </a:spcAft>
              <a:buBlip>
                <a:blip r:embed="rId2"/>
              </a:buBlip>
            </a:pPr>
            <a:r>
              <a:rPr lang="es-ES" sz="4400" dirty="0">
                <a:latin typeface="Calibri"/>
                <a:ea typeface="Calibri"/>
                <a:cs typeface="Times New Roman"/>
              </a:rPr>
              <a:t>2.4 Inversiones en maquinaria equipo e instalaciones que supongan una mejora en la comercialización y envasado de productos ofertados.</a:t>
            </a:r>
          </a:p>
          <a:p>
            <a:pPr marL="950976" lvl="2" indent="-457200" algn="just">
              <a:lnSpc>
                <a:spcPct val="115000"/>
              </a:lnSpc>
              <a:spcAft>
                <a:spcPts val="1000"/>
              </a:spcAft>
              <a:buBlip>
                <a:blip r:embed="rId2"/>
              </a:buBlip>
            </a:pPr>
            <a:r>
              <a:rPr lang="es-ES" sz="4400" dirty="0">
                <a:latin typeface="Calibri"/>
                <a:ea typeface="Calibri"/>
                <a:cs typeface="Times New Roman"/>
              </a:rPr>
              <a:t>2.5 Inversiones para el fomento y desarrollo de los canales cortos de comercialización de productos locales a través de puntos de venta directa o canales de venta on-line</a:t>
            </a:r>
            <a:r>
              <a:rPr lang="es-ES" sz="4400" dirty="0" smtClean="0">
                <a:latin typeface="Calibri"/>
                <a:ea typeface="Calibri"/>
                <a:cs typeface="Times New Roman"/>
              </a:rPr>
              <a:t>.</a:t>
            </a:r>
          </a:p>
          <a:p>
            <a:pPr marL="950976" lvl="2" indent="-457200" algn="just">
              <a:lnSpc>
                <a:spcPct val="115000"/>
              </a:lnSpc>
              <a:spcAft>
                <a:spcPts val="1000"/>
              </a:spcAft>
              <a:buBlip>
                <a:blip r:embed="rId2"/>
              </a:buBlip>
            </a:pPr>
            <a:r>
              <a:rPr lang="es-ES" sz="4400" dirty="0" smtClean="0">
                <a:latin typeface="Calibri"/>
                <a:ea typeface="Calibri"/>
                <a:cs typeface="Times New Roman"/>
              </a:rPr>
              <a:t>2.6 </a:t>
            </a:r>
            <a:r>
              <a:rPr lang="es-ES_tradnl" sz="4400" dirty="0">
                <a:latin typeface="Calibri"/>
                <a:ea typeface="Calibri"/>
                <a:cs typeface="Times New Roman"/>
              </a:rPr>
              <a:t>Inversiones destinadas a la creación de iniciativas de agroturismo para el fomento de los productos agrarios de la comarca</a:t>
            </a:r>
            <a:r>
              <a:rPr lang="es-ES_tradnl" sz="4400" dirty="0" smtClean="0">
                <a:latin typeface="Calibri"/>
                <a:ea typeface="Calibri"/>
                <a:cs typeface="Times New Roman"/>
              </a:rPr>
              <a:t>.</a:t>
            </a:r>
          </a:p>
          <a:p>
            <a:pPr marL="950976" lvl="2" indent="-457200" algn="just">
              <a:lnSpc>
                <a:spcPct val="115000"/>
              </a:lnSpc>
              <a:spcAft>
                <a:spcPts val="1000"/>
              </a:spcAft>
              <a:buBlip>
                <a:blip r:embed="rId2"/>
              </a:buBlip>
            </a:pPr>
            <a:r>
              <a:rPr lang="es-ES" sz="4400" dirty="0" smtClean="0">
                <a:latin typeface="Calibri"/>
                <a:ea typeface="Calibri"/>
                <a:cs typeface="Times New Roman"/>
              </a:rPr>
              <a:t>2.7 </a:t>
            </a:r>
            <a:r>
              <a:rPr lang="es-ES_tradnl" sz="4400" dirty="0">
                <a:latin typeface="Calibri"/>
                <a:ea typeface="Calibri"/>
                <a:cs typeface="Times New Roman"/>
              </a:rPr>
              <a:t>Inversiones para la creación, ampliación y modernización de industrias agrarias que utilicen, como mínimo un 75% de materia prima de la comarca.</a:t>
            </a:r>
            <a:endParaRPr lang="es-ES" sz="3600" dirty="0" smtClean="0">
              <a:latin typeface="Calibri"/>
              <a:ea typeface="Calibri"/>
              <a:cs typeface="Times New Roman"/>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3873424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83976"/>
          </a:xfrm>
        </p:spPr>
        <p:txBody>
          <a:bodyPr>
            <a:normAutofit fontScale="85000" lnSpcReduction="10000"/>
          </a:bodyPr>
          <a:lstStyle/>
          <a:p>
            <a:pPr marL="0" lvl="0" indent="0">
              <a:lnSpc>
                <a:spcPct val="115000"/>
              </a:lnSpc>
              <a:spcAft>
                <a:spcPts val="1000"/>
              </a:spcAft>
              <a:buNone/>
            </a:pPr>
            <a:r>
              <a:rPr lang="es-ES" sz="2800" b="1" u="sng" dirty="0" smtClean="0">
                <a:latin typeface="Calibri"/>
                <a:ea typeface="Calibri"/>
                <a:cs typeface="Times New Roman"/>
              </a:rPr>
              <a:t>M02.- APOYO A LA INDUSTRIA AGRARIA Y ALIMENTARIA.</a:t>
            </a:r>
          </a:p>
          <a:p>
            <a:pPr marL="228600">
              <a:lnSpc>
                <a:spcPct val="115000"/>
              </a:lnSpc>
              <a:spcAft>
                <a:spcPts val="1000"/>
              </a:spcAft>
            </a:pPr>
            <a:r>
              <a:rPr lang="es-ES" sz="2800" dirty="0" smtClean="0">
                <a:latin typeface="Calibri"/>
                <a:ea typeface="Calibri"/>
                <a:cs typeface="Times New Roman"/>
              </a:rPr>
              <a:t>Intensidad de la Ayuda.</a:t>
            </a:r>
          </a:p>
          <a:p>
            <a:pPr marL="342900" indent="-342900">
              <a:lnSpc>
                <a:spcPct val="115000"/>
              </a:lnSpc>
              <a:spcAft>
                <a:spcPts val="1000"/>
              </a:spcAft>
            </a:pPr>
            <a:r>
              <a:rPr lang="es-ES" sz="2000" b="1" dirty="0" smtClean="0">
                <a:latin typeface="Calibri"/>
                <a:ea typeface="Calibri"/>
                <a:cs typeface="Times New Roman"/>
              </a:rPr>
              <a:t>36 </a:t>
            </a:r>
            <a:r>
              <a:rPr lang="es-ES" sz="2000" b="1" dirty="0">
                <a:latin typeface="Calibri"/>
                <a:ea typeface="Calibri"/>
                <a:cs typeface="Times New Roman"/>
              </a:rPr>
              <a:t>% del total </a:t>
            </a:r>
            <a:r>
              <a:rPr lang="es-ES" sz="2000" dirty="0">
                <a:latin typeface="Calibri"/>
                <a:ea typeface="Calibri"/>
                <a:cs typeface="Times New Roman"/>
              </a:rPr>
              <a:t>de la Inversión subvencionable. </a:t>
            </a:r>
          </a:p>
          <a:p>
            <a:pPr marL="342900" indent="-342900">
              <a:lnSpc>
                <a:spcPct val="115000"/>
              </a:lnSpc>
              <a:spcAft>
                <a:spcPts val="1000"/>
              </a:spcAft>
            </a:pPr>
            <a:r>
              <a:rPr lang="es-ES" sz="2000" dirty="0" smtClean="0">
                <a:latin typeface="Calibri"/>
                <a:ea typeface="Calibri"/>
                <a:cs typeface="Times New Roman"/>
              </a:rPr>
              <a:t>Este </a:t>
            </a:r>
            <a:r>
              <a:rPr lang="es-ES" sz="2000" dirty="0">
                <a:latin typeface="Calibri"/>
                <a:ea typeface="Calibri"/>
                <a:cs typeface="Times New Roman"/>
              </a:rPr>
              <a:t>porcentaje de ayuda se incrementara siguiendo la siguiente escala:</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ser socio de ADI Sierra Oeste de Madrid: 1% adicional.</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menos de 1.500 Habitantes: 3 %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entre 1.501 y 3.000 Habitantes: 2 % adicional más.</a:t>
            </a:r>
          </a:p>
          <a:p>
            <a:pPr marL="598932" lvl="1" indent="-342900">
              <a:lnSpc>
                <a:spcPct val="115000"/>
              </a:lnSpc>
              <a:spcAft>
                <a:spcPts val="1000"/>
              </a:spcAft>
            </a:pPr>
            <a:r>
              <a:rPr lang="es-ES" sz="1600" dirty="0" smtClean="0">
                <a:latin typeface="Calibri"/>
                <a:ea typeface="Calibri"/>
                <a:cs typeface="Times New Roman"/>
              </a:rPr>
              <a:t>Por </a:t>
            </a:r>
            <a:r>
              <a:rPr lang="es-ES" sz="1600" dirty="0">
                <a:latin typeface="Calibri"/>
                <a:ea typeface="Calibri"/>
                <a:cs typeface="Times New Roman"/>
              </a:rPr>
              <a:t>estar el proyecto ubicado en una población de 3.001 o más habitantes: 1% adicional más.</a:t>
            </a:r>
          </a:p>
          <a:p>
            <a:pPr marL="342900" indent="-342900">
              <a:lnSpc>
                <a:spcPct val="115000"/>
              </a:lnSpc>
              <a:spcAft>
                <a:spcPts val="1000"/>
              </a:spcAft>
            </a:pPr>
            <a:r>
              <a:rPr lang="es-ES" sz="2000" dirty="0" smtClean="0">
                <a:latin typeface="Calibri"/>
                <a:ea typeface="Calibri"/>
                <a:cs typeface="Times New Roman"/>
              </a:rPr>
              <a:t>Intensidad </a:t>
            </a:r>
            <a:r>
              <a:rPr lang="es-ES" sz="2000" dirty="0">
                <a:latin typeface="Calibri"/>
                <a:ea typeface="Calibri"/>
                <a:cs typeface="Times New Roman"/>
              </a:rPr>
              <a:t>máxima </a:t>
            </a:r>
            <a:r>
              <a:rPr lang="es-ES" sz="2000" b="1" dirty="0">
                <a:latin typeface="Calibri"/>
                <a:ea typeface="Calibri"/>
                <a:cs typeface="Times New Roman"/>
              </a:rPr>
              <a:t>40 %.</a:t>
            </a:r>
          </a:p>
          <a:p>
            <a:pPr marL="342900" indent="-342900">
              <a:lnSpc>
                <a:spcPct val="115000"/>
              </a:lnSpc>
              <a:spcAft>
                <a:spcPts val="1000"/>
              </a:spcAft>
            </a:pPr>
            <a:r>
              <a:rPr lang="es-ES" sz="2000" dirty="0" smtClean="0">
                <a:latin typeface="Calibri"/>
                <a:ea typeface="Calibri"/>
                <a:cs typeface="Times New Roman"/>
              </a:rPr>
              <a:t>Máximo </a:t>
            </a:r>
            <a:r>
              <a:rPr lang="es-ES" sz="2000" dirty="0">
                <a:latin typeface="Calibri"/>
                <a:ea typeface="Calibri"/>
                <a:cs typeface="Times New Roman"/>
              </a:rPr>
              <a:t>de ayuda: </a:t>
            </a:r>
            <a:r>
              <a:rPr lang="es-ES" sz="2000" b="1" dirty="0" smtClean="0">
                <a:latin typeface="Calibri"/>
                <a:ea typeface="Calibri"/>
                <a:cs typeface="Times New Roman"/>
              </a:rPr>
              <a:t>Sin máximo por proyecto</a:t>
            </a:r>
            <a:r>
              <a:rPr lang="es-ES" sz="2000" dirty="0" smtClean="0">
                <a:latin typeface="Calibri"/>
                <a:ea typeface="Calibri"/>
                <a:cs typeface="Times New Roman"/>
              </a:rPr>
              <a:t>.</a:t>
            </a:r>
            <a:endParaRPr lang="es-ES" sz="2000" dirty="0">
              <a:latin typeface="Calibri"/>
              <a:ea typeface="Calibri"/>
              <a:cs typeface="Times New Roman"/>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2372152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83976"/>
          </a:xfrm>
        </p:spPr>
        <p:txBody>
          <a:bodyPr>
            <a:normAutofit fontScale="77500" lnSpcReduction="20000"/>
          </a:bodyPr>
          <a:lstStyle/>
          <a:p>
            <a:pPr marL="0" lvl="0" indent="0">
              <a:lnSpc>
                <a:spcPct val="115000"/>
              </a:lnSpc>
              <a:spcAft>
                <a:spcPts val="1000"/>
              </a:spcAft>
              <a:buNone/>
            </a:pPr>
            <a:r>
              <a:rPr lang="es-ES" sz="2800" b="1" u="sng" dirty="0" smtClean="0">
                <a:latin typeface="Calibri"/>
                <a:ea typeface="Calibri"/>
                <a:cs typeface="Times New Roman"/>
              </a:rPr>
              <a:t>M03.- DESARROLLO DE EMPRESAS EN LA COMARCA.</a:t>
            </a:r>
          </a:p>
          <a:p>
            <a:pPr marL="228600">
              <a:lnSpc>
                <a:spcPct val="115000"/>
              </a:lnSpc>
              <a:spcAft>
                <a:spcPts val="1000"/>
              </a:spcAft>
            </a:pPr>
            <a:r>
              <a:rPr lang="es-ES" sz="2600" u="sng" dirty="0" smtClean="0">
                <a:latin typeface="Calibri"/>
                <a:ea typeface="Calibri"/>
                <a:cs typeface="Times New Roman"/>
              </a:rPr>
              <a:t>Beneficiario</a:t>
            </a:r>
            <a:r>
              <a:rPr lang="es-ES" sz="2600" dirty="0" smtClean="0">
                <a:latin typeface="Calibri"/>
                <a:ea typeface="Calibri"/>
                <a:cs typeface="Times New Roman"/>
              </a:rPr>
              <a:t>s: Personas Físicas, Microempresas </a:t>
            </a:r>
            <a:r>
              <a:rPr lang="es-ES" sz="2600" dirty="0">
                <a:latin typeface="Calibri"/>
                <a:ea typeface="Calibri"/>
                <a:cs typeface="Times New Roman"/>
              </a:rPr>
              <a:t>y </a:t>
            </a:r>
            <a:r>
              <a:rPr lang="es-ES" sz="2600" dirty="0" smtClean="0">
                <a:latin typeface="Calibri"/>
                <a:ea typeface="Calibri"/>
                <a:cs typeface="Times New Roman"/>
              </a:rPr>
              <a:t>Pequeñas Empresas </a:t>
            </a:r>
            <a:r>
              <a:rPr lang="es-ES" sz="2600" dirty="0">
                <a:latin typeface="Calibri"/>
                <a:ea typeface="Calibri"/>
                <a:cs typeface="Times New Roman"/>
              </a:rPr>
              <a:t>hasta 50 trabajadores</a:t>
            </a:r>
            <a:endParaRPr lang="es-ES" sz="2600" dirty="0" smtClean="0">
              <a:latin typeface="Calibri"/>
              <a:ea typeface="Calibri"/>
              <a:cs typeface="Times New Roman"/>
            </a:endParaRPr>
          </a:p>
          <a:p>
            <a:pPr marL="228600">
              <a:lnSpc>
                <a:spcPct val="115000"/>
              </a:lnSpc>
              <a:spcAft>
                <a:spcPts val="1000"/>
              </a:spcAft>
            </a:pPr>
            <a:r>
              <a:rPr lang="es-ES" sz="2600" u="sng" dirty="0" smtClean="0">
                <a:latin typeface="Calibri"/>
                <a:ea typeface="Calibri"/>
                <a:cs typeface="Times New Roman"/>
              </a:rPr>
              <a:t>Tipología</a:t>
            </a:r>
            <a:r>
              <a:rPr lang="es-ES" sz="2600" dirty="0" smtClean="0">
                <a:latin typeface="Calibri"/>
                <a:ea typeface="Calibri"/>
                <a:cs typeface="Times New Roman"/>
              </a:rPr>
              <a:t>.</a:t>
            </a:r>
            <a:endParaRPr lang="es-ES" sz="2600" dirty="0">
              <a:latin typeface="Calibri"/>
              <a:ea typeface="Calibri"/>
              <a:cs typeface="Times New Roman"/>
            </a:endParaRPr>
          </a:p>
          <a:p>
            <a:pPr marL="598932" lvl="1" indent="-342900" algn="just">
              <a:lnSpc>
                <a:spcPct val="115000"/>
              </a:lnSpc>
              <a:spcAft>
                <a:spcPts val="1000"/>
              </a:spcAft>
              <a:buBlip>
                <a:blip r:embed="rId2"/>
              </a:buBlip>
            </a:pPr>
            <a:r>
              <a:rPr lang="es-ES" dirty="0">
                <a:latin typeface="Calibri"/>
                <a:ea typeface="Calibri"/>
                <a:cs typeface="Times New Roman"/>
              </a:rPr>
              <a:t>3</a:t>
            </a:r>
            <a:r>
              <a:rPr lang="es-ES" dirty="0" smtClean="0">
                <a:latin typeface="Calibri"/>
                <a:ea typeface="Calibri"/>
                <a:cs typeface="Times New Roman"/>
              </a:rPr>
              <a:t>.1</a:t>
            </a:r>
            <a:r>
              <a:rPr lang="es-ES" dirty="0">
                <a:latin typeface="Calibri"/>
                <a:ea typeface="Calibri"/>
                <a:cs typeface="Times New Roman"/>
              </a:rPr>
              <a:t>.- Creación o traslado de empresas que oferten productos y servicios a la población y a otras empresas, siempre y cuando no haya más de dos prestadores del producto o servicio en el municipio donde se establezcan</a:t>
            </a:r>
            <a:r>
              <a:rPr lang="es-ES" sz="2000" dirty="0">
                <a:latin typeface="Calibri"/>
                <a:ea typeface="Calibri"/>
                <a:cs typeface="Times New Roman"/>
              </a:rPr>
              <a:t>.</a:t>
            </a:r>
          </a:p>
          <a:p>
            <a:pPr marL="598932" lvl="1" indent="-342900" algn="just">
              <a:lnSpc>
                <a:spcPct val="115000"/>
              </a:lnSpc>
              <a:spcAft>
                <a:spcPts val="1000"/>
              </a:spcAft>
              <a:buBlip>
                <a:blip r:embed="rId2"/>
              </a:buBlip>
            </a:pPr>
            <a:r>
              <a:rPr lang="es-ES" dirty="0">
                <a:latin typeface="Calibri"/>
                <a:ea typeface="Calibri"/>
                <a:cs typeface="Times New Roman"/>
              </a:rPr>
              <a:t>3</a:t>
            </a:r>
            <a:r>
              <a:rPr lang="es-ES" dirty="0" smtClean="0">
                <a:latin typeface="Calibri"/>
                <a:ea typeface="Calibri"/>
                <a:cs typeface="Times New Roman"/>
              </a:rPr>
              <a:t>.2</a:t>
            </a:r>
            <a:r>
              <a:rPr lang="es-ES" dirty="0">
                <a:latin typeface="Calibri"/>
                <a:ea typeface="Calibri"/>
                <a:cs typeface="Times New Roman"/>
              </a:rPr>
              <a:t>.- Inversiones en la ampliación de las instalaciones o equipos que conlleven el aumento de la oferta de productos/servicios</a:t>
            </a:r>
            <a:r>
              <a:rPr lang="es-ES" sz="2000" dirty="0">
                <a:latin typeface="Calibri"/>
                <a:ea typeface="Calibri"/>
                <a:cs typeface="Times New Roman"/>
              </a:rPr>
              <a:t>.</a:t>
            </a:r>
          </a:p>
          <a:p>
            <a:pPr marL="598932" lvl="1" indent="-342900" algn="just">
              <a:lnSpc>
                <a:spcPct val="115000"/>
              </a:lnSpc>
              <a:spcAft>
                <a:spcPts val="1000"/>
              </a:spcAft>
              <a:buBlip>
                <a:blip r:embed="rId2"/>
              </a:buBlip>
            </a:pPr>
            <a:r>
              <a:rPr lang="es-ES" dirty="0">
                <a:latin typeface="Calibri"/>
                <a:ea typeface="Calibri"/>
                <a:cs typeface="Times New Roman"/>
              </a:rPr>
              <a:t>3</a:t>
            </a:r>
            <a:r>
              <a:rPr lang="es-ES" dirty="0" smtClean="0">
                <a:latin typeface="Calibri"/>
                <a:ea typeface="Calibri"/>
                <a:cs typeface="Times New Roman"/>
              </a:rPr>
              <a:t>.3</a:t>
            </a:r>
            <a:r>
              <a:rPr lang="es-ES" dirty="0">
                <a:latin typeface="Calibri"/>
                <a:ea typeface="Calibri"/>
                <a:cs typeface="Times New Roman"/>
              </a:rPr>
              <a:t>.- Inversiones en la modernización de maquinaria y equipos, que supongan una mejora de la calidad del producto/servicio o una reducción de los efectos negativos sobre el medio ambiente</a:t>
            </a:r>
            <a:r>
              <a:rPr lang="es-ES" sz="2000" dirty="0">
                <a:latin typeface="Calibri"/>
                <a:ea typeface="Calibri"/>
                <a:cs typeface="Times New Roman"/>
              </a:rPr>
              <a:t>.</a:t>
            </a:r>
          </a:p>
          <a:p>
            <a:pPr marL="598932" lvl="1" indent="-342900" algn="just">
              <a:lnSpc>
                <a:spcPct val="115000"/>
              </a:lnSpc>
              <a:spcAft>
                <a:spcPts val="1000"/>
              </a:spcAft>
              <a:buBlip>
                <a:blip r:embed="rId2"/>
              </a:buBlip>
            </a:pPr>
            <a:r>
              <a:rPr lang="es-ES" dirty="0">
                <a:latin typeface="Calibri"/>
                <a:ea typeface="Calibri"/>
                <a:cs typeface="Times New Roman"/>
              </a:rPr>
              <a:t>3</a:t>
            </a:r>
            <a:r>
              <a:rPr lang="es-ES" dirty="0" smtClean="0">
                <a:latin typeface="Calibri"/>
                <a:ea typeface="Calibri"/>
                <a:cs typeface="Times New Roman"/>
              </a:rPr>
              <a:t>.4</a:t>
            </a:r>
            <a:r>
              <a:rPr lang="es-ES" dirty="0">
                <a:latin typeface="Calibri"/>
                <a:ea typeface="Calibri"/>
                <a:cs typeface="Times New Roman"/>
              </a:rPr>
              <a:t>.- Inversiones para la creación de canales de venta electrónica</a:t>
            </a:r>
            <a:r>
              <a:rPr lang="es-ES" sz="2000" dirty="0" smtClean="0">
                <a:latin typeface="Calibri"/>
                <a:ea typeface="Calibri"/>
                <a:cs typeface="Times New Roman"/>
              </a:rPr>
              <a:t>.</a:t>
            </a:r>
            <a:endParaRPr lang="es-ES" sz="2000" dirty="0"/>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1607825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683976"/>
          </a:xfrm>
        </p:spPr>
        <p:txBody>
          <a:bodyPr>
            <a:normAutofit fontScale="92500" lnSpcReduction="10000"/>
          </a:bodyPr>
          <a:lstStyle/>
          <a:p>
            <a:pPr marL="0" lvl="0" indent="0">
              <a:lnSpc>
                <a:spcPct val="115000"/>
              </a:lnSpc>
              <a:spcAft>
                <a:spcPts val="1000"/>
              </a:spcAft>
              <a:buNone/>
            </a:pPr>
            <a:r>
              <a:rPr lang="es-ES" sz="2800" b="1" u="sng" dirty="0" smtClean="0">
                <a:latin typeface="Calibri"/>
                <a:ea typeface="Calibri"/>
                <a:cs typeface="Times New Roman"/>
              </a:rPr>
              <a:t>M03.- DESARROLLO DE EMPRESAS EN LA COMARCA.</a:t>
            </a:r>
          </a:p>
          <a:p>
            <a:pPr marL="228600">
              <a:lnSpc>
                <a:spcPct val="115000"/>
              </a:lnSpc>
              <a:spcAft>
                <a:spcPts val="1000"/>
              </a:spcAft>
            </a:pPr>
            <a:r>
              <a:rPr lang="es-ES" sz="2800" u="sng" dirty="0" smtClean="0">
                <a:latin typeface="Calibri"/>
                <a:ea typeface="Calibri"/>
                <a:cs typeface="Times New Roman"/>
              </a:rPr>
              <a:t>Tipología</a:t>
            </a:r>
            <a:r>
              <a:rPr lang="es-ES" sz="2800" dirty="0" smtClean="0">
                <a:latin typeface="Calibri"/>
                <a:ea typeface="Calibri"/>
                <a:cs typeface="Times New Roman"/>
              </a:rPr>
              <a:t>.</a:t>
            </a:r>
            <a:endParaRPr lang="es-ES" sz="2800" dirty="0">
              <a:latin typeface="Calibri"/>
              <a:ea typeface="Calibri"/>
              <a:cs typeface="Times New Roman"/>
            </a:endParaRPr>
          </a:p>
          <a:p>
            <a:pPr marL="598932" lvl="1" indent="-342900" algn="just">
              <a:lnSpc>
                <a:spcPct val="115000"/>
              </a:lnSpc>
              <a:spcAft>
                <a:spcPts val="1000"/>
              </a:spcAft>
              <a:buBlip>
                <a:blip r:embed="rId2"/>
              </a:buBlip>
            </a:pPr>
            <a:r>
              <a:rPr lang="es-ES" sz="2000" dirty="0">
                <a:latin typeface="Calibri"/>
                <a:ea typeface="Calibri"/>
                <a:cs typeface="Times New Roman"/>
              </a:rPr>
              <a:t>3</a:t>
            </a:r>
            <a:r>
              <a:rPr lang="es-ES" sz="2000" dirty="0" smtClean="0">
                <a:latin typeface="Calibri"/>
                <a:ea typeface="Calibri"/>
                <a:cs typeface="Times New Roman"/>
              </a:rPr>
              <a:t>.5</a:t>
            </a:r>
            <a:r>
              <a:rPr lang="es-ES" sz="2000" dirty="0">
                <a:latin typeface="Calibri"/>
                <a:ea typeface="Calibri"/>
                <a:cs typeface="Times New Roman"/>
              </a:rPr>
              <a:t>.- Industrias de actividades manufactureras y artesanales relacionadas con el aprovechamiento de recursos endógenos o recuperen oficios tradicionales o que su actividad no suponga efectos negativos sobre el medio ambiente o el paisaje. </a:t>
            </a:r>
          </a:p>
          <a:p>
            <a:pPr marL="598932" lvl="1" indent="-342900" algn="just">
              <a:lnSpc>
                <a:spcPct val="115000"/>
              </a:lnSpc>
              <a:spcAft>
                <a:spcPts val="1000"/>
              </a:spcAft>
              <a:buBlip>
                <a:blip r:embed="rId2"/>
              </a:buBlip>
            </a:pPr>
            <a:r>
              <a:rPr lang="es-ES" sz="2000" dirty="0">
                <a:latin typeface="Calibri"/>
                <a:ea typeface="Calibri"/>
                <a:cs typeface="Times New Roman"/>
              </a:rPr>
              <a:t> 3</a:t>
            </a:r>
            <a:r>
              <a:rPr lang="es-ES" sz="2000" dirty="0" smtClean="0">
                <a:latin typeface="Calibri"/>
                <a:ea typeface="Calibri"/>
                <a:cs typeface="Times New Roman"/>
              </a:rPr>
              <a:t>.6</a:t>
            </a:r>
            <a:r>
              <a:rPr lang="es-ES" sz="2000" dirty="0">
                <a:latin typeface="Calibri"/>
                <a:ea typeface="Calibri"/>
                <a:cs typeface="Times New Roman"/>
              </a:rPr>
              <a:t>.- Inversiones para el fomento y desarrollo de los canales cortos de comercialización de productos locales.</a:t>
            </a:r>
          </a:p>
          <a:p>
            <a:pPr marL="598932" lvl="1" indent="-342900" algn="just">
              <a:lnSpc>
                <a:spcPct val="115000"/>
              </a:lnSpc>
              <a:spcAft>
                <a:spcPts val="1000"/>
              </a:spcAft>
              <a:buBlip>
                <a:blip r:embed="rId2"/>
              </a:buBlip>
            </a:pPr>
            <a:r>
              <a:rPr lang="es-ES" sz="2000" dirty="0">
                <a:latin typeface="Calibri"/>
                <a:ea typeface="Calibri"/>
                <a:cs typeface="Times New Roman"/>
              </a:rPr>
              <a:t> 3</a:t>
            </a:r>
            <a:r>
              <a:rPr lang="es-ES" sz="2000" dirty="0" smtClean="0">
                <a:latin typeface="Calibri"/>
                <a:ea typeface="Calibri"/>
                <a:cs typeface="Times New Roman"/>
              </a:rPr>
              <a:t>.7</a:t>
            </a:r>
            <a:r>
              <a:rPr lang="es-ES" sz="2000" dirty="0">
                <a:latin typeface="Calibri"/>
                <a:ea typeface="Calibri"/>
                <a:cs typeface="Times New Roman"/>
              </a:rPr>
              <a:t>.-  Inversiones para la creación de empresas de servicios de atención sanitaria, terapéuticos, educativos y centros de atención a personas dependientes sin restricción de número de empresas establecidas en el municipio</a:t>
            </a:r>
            <a:r>
              <a:rPr lang="es-ES" sz="2000" dirty="0" smtClean="0">
                <a:latin typeface="Calibri"/>
                <a:ea typeface="Calibri"/>
                <a:cs typeface="Times New Roman"/>
              </a:rPr>
              <a:t>.</a:t>
            </a:r>
            <a:endParaRPr lang="es-ES" sz="2000" dirty="0">
              <a:latin typeface="Calibri"/>
              <a:ea typeface="Calibri"/>
              <a:cs typeface="Times New Roman"/>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56410"/>
            <a:ext cx="1230115" cy="1212350"/>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587" y="109985"/>
            <a:ext cx="949497" cy="110520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53049"/>
            <a:ext cx="2144016" cy="81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46007"/>
            <a:ext cx="1096960" cy="1105736"/>
          </a:xfrm>
          <a:prstGeom prst="rect">
            <a:avLst/>
          </a:prstGeom>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60232" y="284585"/>
            <a:ext cx="2254233" cy="756000"/>
          </a:xfrm>
          <a:prstGeom prst="rect">
            <a:avLst/>
          </a:prstGeom>
        </p:spPr>
      </p:pic>
    </p:spTree>
    <p:extLst>
      <p:ext uri="{BB962C8B-B14F-4D97-AF65-F5344CB8AC3E}">
        <p14:creationId xmlns:p14="http://schemas.microsoft.com/office/powerpoint/2010/main" val="12034060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1069</TotalTime>
  <Words>2089</Words>
  <Application>Microsoft Office PowerPoint</Application>
  <PresentationFormat>Presentación en pantalla (4:3)</PresentationFormat>
  <Paragraphs>136</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Concurrencia</vt:lpstr>
      <vt:lpstr>MEDIDAS CONTEMPLADAS EN LA ESTRATEGIA DE LA  SIERRA OESTE DE MADRID  2014-2020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JORNADAS DE PARTICIPACIÓN PARA LA ELABORACIÓN DE LA ESTRATEGIA DE DESARROLLO LOCAL 2014-2020</dc:title>
  <dc:creator>CONSORCIO</dc:creator>
  <cp:lastModifiedBy>Propietario</cp:lastModifiedBy>
  <cp:revision>80</cp:revision>
  <cp:lastPrinted>2016-05-10T07:23:47Z</cp:lastPrinted>
  <dcterms:created xsi:type="dcterms:W3CDTF">2016-02-11T08:29:39Z</dcterms:created>
  <dcterms:modified xsi:type="dcterms:W3CDTF">2017-05-31T10:59:43Z</dcterms:modified>
</cp:coreProperties>
</file>